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86" r:id="rId2"/>
    <p:sldId id="328" r:id="rId3"/>
    <p:sldId id="814" r:id="rId4"/>
    <p:sldId id="763" r:id="rId5"/>
    <p:sldId id="772" r:id="rId6"/>
    <p:sldId id="721" r:id="rId7"/>
    <p:sldId id="268" r:id="rId8"/>
    <p:sldId id="815" r:id="rId9"/>
    <p:sldId id="816" r:id="rId10"/>
    <p:sldId id="817" r:id="rId11"/>
    <p:sldId id="777" r:id="rId12"/>
    <p:sldId id="803" r:id="rId13"/>
    <p:sldId id="804" r:id="rId14"/>
    <p:sldId id="808" r:id="rId15"/>
    <p:sldId id="805" r:id="rId16"/>
    <p:sldId id="806" r:id="rId17"/>
    <p:sldId id="807" r:id="rId18"/>
    <p:sldId id="338" r:id="rId19"/>
    <p:sldId id="766" r:id="rId20"/>
    <p:sldId id="767" r:id="rId21"/>
    <p:sldId id="818" r:id="rId22"/>
    <p:sldId id="822" r:id="rId23"/>
    <p:sldId id="821" r:id="rId24"/>
    <p:sldId id="819" r:id="rId25"/>
    <p:sldId id="823" r:id="rId26"/>
    <p:sldId id="855" r:id="rId27"/>
    <p:sldId id="856" r:id="rId28"/>
    <p:sldId id="820" r:id="rId29"/>
    <p:sldId id="824" r:id="rId30"/>
    <p:sldId id="733" r:id="rId31"/>
    <p:sldId id="825" r:id="rId32"/>
    <p:sldId id="826" r:id="rId33"/>
    <p:sldId id="809" r:id="rId34"/>
    <p:sldId id="827" r:id="rId35"/>
    <p:sldId id="828" r:id="rId36"/>
    <p:sldId id="829" r:id="rId37"/>
    <p:sldId id="834" r:id="rId38"/>
    <p:sldId id="830" r:id="rId39"/>
    <p:sldId id="831" r:id="rId40"/>
    <p:sldId id="832" r:id="rId41"/>
    <p:sldId id="835" r:id="rId42"/>
    <p:sldId id="833" r:id="rId43"/>
    <p:sldId id="836" r:id="rId44"/>
    <p:sldId id="843" r:id="rId45"/>
    <p:sldId id="844" r:id="rId46"/>
    <p:sldId id="837" r:id="rId47"/>
    <p:sldId id="838" r:id="rId48"/>
    <p:sldId id="839" r:id="rId49"/>
    <p:sldId id="840" r:id="rId50"/>
    <p:sldId id="841" r:id="rId51"/>
    <p:sldId id="842" r:id="rId52"/>
    <p:sldId id="849" r:id="rId53"/>
    <p:sldId id="810" r:id="rId54"/>
    <p:sldId id="857" r:id="rId55"/>
    <p:sldId id="811" r:id="rId56"/>
    <p:sldId id="854" r:id="rId57"/>
    <p:sldId id="782" r:id="rId58"/>
    <p:sldId id="845" r:id="rId59"/>
    <p:sldId id="846" r:id="rId60"/>
    <p:sldId id="847" r:id="rId61"/>
    <p:sldId id="848" r:id="rId62"/>
    <p:sldId id="764" r:id="rId63"/>
    <p:sldId id="812" r:id="rId64"/>
    <p:sldId id="852" r:id="rId65"/>
    <p:sldId id="853" r:id="rId66"/>
    <p:sldId id="813" r:id="rId67"/>
    <p:sldId id="850" r:id="rId68"/>
    <p:sldId id="851" r:id="rId69"/>
    <p:sldId id="738" r:id="rId70"/>
    <p:sldId id="739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lenovo\Desktop\2&#26376;9&#26085;&#35746;&#21333;&#27719;&#24635;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lenovo\Desktop\2&#26376;9&#26085;&#35746;&#21333;&#27719;&#24635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性别分布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F0"/>
            </a:solidFill>
          </c:spPr>
          <c:dPt>
            <c:idx val="1"/>
            <c:bubble3D val="0"/>
            <c:spPr>
              <a:solidFill>
                <a:srgbClr val="FB7299"/>
              </a:solidFill>
            </c:spPr>
            <c:extLst>
              <c:ext xmlns:c16="http://schemas.microsoft.com/office/drawing/2014/chart" uri="{C3380CC4-5D6E-409C-BE32-E72D297353CC}">
                <c16:uniqueId val="{00000001-07F9-4FA8-BFCA-AA1B377E097D}"/>
              </c:ext>
            </c:extLst>
          </c:dPt>
          <c:dLbls>
            <c:dLbl>
              <c:idx val="0"/>
              <c:layout>
                <c:manualLayout>
                  <c:x val="0.11147175502442543"/>
                  <c:y val="-0.1971500835503869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7F9-4FA8-BFCA-AA1B377E097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男性</c:v>
                </c:pt>
                <c:pt idx="1">
                  <c:v>女性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0.84250000000000003</c:v>
                </c:pt>
                <c:pt idx="1">
                  <c:v>0.1575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F9-4FA8-BFCA-AA1B377E0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9986191280373844"/>
          <c:y val="0.28610140997758043"/>
          <c:w val="0.20254247504986927"/>
          <c:h val="0.260568541810121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年龄分布</c:v>
                </c:pt>
              </c:strCache>
            </c:strRef>
          </c:tx>
          <c:dLbls>
            <c:dLbl>
              <c:idx val="0"/>
              <c:layout>
                <c:manualLayout>
                  <c:x val="6.481480063834923E-3"/>
                  <c:y val="9.7795835151497368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6FE-4382-B95A-ECE87D508DFF}"/>
                </c:ext>
              </c:extLst>
            </c:dLbl>
            <c:dLbl>
              <c:idx val="1"/>
              <c:layout>
                <c:manualLayout>
                  <c:x val="1.880809434767142E-2"/>
                  <c:y val="1.3970824197593722E-2"/>
                </c:manualLayout>
              </c:layout>
              <c:spPr/>
              <c:txPr>
                <a:bodyPr/>
                <a:lstStyle/>
                <a:p>
                  <a:pPr>
                    <a:defRPr sz="1800"/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FE-4382-B95A-ECE87D508DFF}"/>
                </c:ext>
              </c:extLst>
            </c:dLbl>
            <c:dLbl>
              <c:idx val="2"/>
              <c:layout>
                <c:manualLayout>
                  <c:x val="1.3257577240393541E-2"/>
                  <c:y val="1.6917076023274965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FE-4382-B95A-ECE87D508DFF}"/>
                </c:ext>
              </c:extLst>
            </c:dLbl>
            <c:dLbl>
              <c:idx val="3"/>
              <c:layout>
                <c:manualLayout>
                  <c:x val="6.6287886201967738E-2"/>
                  <c:y val="-8.4585380116374825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FE-4382-B95A-ECE87D508DF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18-24岁</c:v>
                </c:pt>
                <c:pt idx="1">
                  <c:v>17岁以下</c:v>
                </c:pt>
                <c:pt idx="2">
                  <c:v>24-30岁</c:v>
                </c:pt>
                <c:pt idx="3">
                  <c:v>30岁以上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0.63160000000000005</c:v>
                </c:pt>
                <c:pt idx="1">
                  <c:v>0.24490000000000001</c:v>
                </c:pt>
                <c:pt idx="2">
                  <c:v>7.1400000000000005E-2</c:v>
                </c:pt>
                <c:pt idx="3">
                  <c:v>5.21E-2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FE-4382-B95A-ECE87D508D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787635795562944"/>
          <c:y val="0.18733896725247037"/>
          <c:w val="0.33636879201911407"/>
          <c:h val="0.527204641014950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城市分布（占比最多的前十位）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上海</c:v>
                </c:pt>
                <c:pt idx="1">
                  <c:v>北京</c:v>
                </c:pt>
                <c:pt idx="2">
                  <c:v>广州</c:v>
                </c:pt>
                <c:pt idx="3">
                  <c:v>深圳</c:v>
                </c:pt>
                <c:pt idx="4">
                  <c:v>重庆</c:v>
                </c:pt>
                <c:pt idx="5">
                  <c:v>成都</c:v>
                </c:pt>
                <c:pt idx="6">
                  <c:v>杭州</c:v>
                </c:pt>
                <c:pt idx="7">
                  <c:v>南京</c:v>
                </c:pt>
                <c:pt idx="8">
                  <c:v>武汉</c:v>
                </c:pt>
                <c:pt idx="9">
                  <c:v>天津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7.6300000000000007E-2</c:v>
                </c:pt>
                <c:pt idx="1">
                  <c:v>5.0099999999999999E-2</c:v>
                </c:pt>
                <c:pt idx="2">
                  <c:v>3.3799999999999997E-2</c:v>
                </c:pt>
                <c:pt idx="3">
                  <c:v>2.86E-2</c:v>
                </c:pt>
                <c:pt idx="4">
                  <c:v>2.5700000000000001E-2</c:v>
                </c:pt>
                <c:pt idx="5">
                  <c:v>2.29E-2</c:v>
                </c:pt>
                <c:pt idx="6">
                  <c:v>2.2800000000000001E-2</c:v>
                </c:pt>
                <c:pt idx="7">
                  <c:v>2.2599999999999999E-2</c:v>
                </c:pt>
                <c:pt idx="8">
                  <c:v>2.0500000000000001E-2</c:v>
                </c:pt>
                <c:pt idx="9">
                  <c:v>2.01E-2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E9-46B2-A544-62360A3A82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88098560"/>
        <c:axId val="288117888"/>
      </c:barChart>
      <c:catAx>
        <c:axId val="2880985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zh-CN"/>
          </a:p>
        </c:txPr>
        <c:crossAx val="288117888"/>
        <c:crosses val="autoZero"/>
        <c:auto val="1"/>
        <c:lblAlgn val="ctr"/>
        <c:lblOffset val="100"/>
        <c:noMultiLvlLbl val="0"/>
      </c:catAx>
      <c:valAx>
        <c:axId val="288117888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crossAx val="288098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/>
              <a:t>商品销售数量柱状图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Sheet6!$B$1</c:f>
              <c:strCache>
                <c:ptCount val="1"/>
                <c:pt idx="0">
                  <c:v>销售数量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Sheet6!$B$2:$B$1102</c:f>
              <c:numCache>
                <c:formatCode>General</c:formatCode>
                <c:ptCount val="1101"/>
                <c:pt idx="0">
                  <c:v>713</c:v>
                </c:pt>
                <c:pt idx="1">
                  <c:v>693</c:v>
                </c:pt>
                <c:pt idx="2">
                  <c:v>594</c:v>
                </c:pt>
                <c:pt idx="3">
                  <c:v>489</c:v>
                </c:pt>
                <c:pt idx="4">
                  <c:v>405</c:v>
                </c:pt>
                <c:pt idx="5">
                  <c:v>347</c:v>
                </c:pt>
                <c:pt idx="6">
                  <c:v>343</c:v>
                </c:pt>
                <c:pt idx="7">
                  <c:v>280</c:v>
                </c:pt>
                <c:pt idx="8">
                  <c:v>239</c:v>
                </c:pt>
                <c:pt idx="9">
                  <c:v>194</c:v>
                </c:pt>
                <c:pt idx="10">
                  <c:v>168</c:v>
                </c:pt>
                <c:pt idx="11">
                  <c:v>168</c:v>
                </c:pt>
                <c:pt idx="12">
                  <c:v>160</c:v>
                </c:pt>
                <c:pt idx="13">
                  <c:v>156</c:v>
                </c:pt>
                <c:pt idx="14">
                  <c:v>155</c:v>
                </c:pt>
                <c:pt idx="15">
                  <c:v>148</c:v>
                </c:pt>
                <c:pt idx="16">
                  <c:v>132</c:v>
                </c:pt>
                <c:pt idx="17">
                  <c:v>129</c:v>
                </c:pt>
                <c:pt idx="18">
                  <c:v>128</c:v>
                </c:pt>
                <c:pt idx="19">
                  <c:v>121</c:v>
                </c:pt>
                <c:pt idx="20">
                  <c:v>120</c:v>
                </c:pt>
                <c:pt idx="21">
                  <c:v>114</c:v>
                </c:pt>
                <c:pt idx="22">
                  <c:v>114</c:v>
                </c:pt>
                <c:pt idx="23">
                  <c:v>99</c:v>
                </c:pt>
                <c:pt idx="24">
                  <c:v>98</c:v>
                </c:pt>
                <c:pt idx="25">
                  <c:v>98</c:v>
                </c:pt>
                <c:pt idx="26">
                  <c:v>96</c:v>
                </c:pt>
                <c:pt idx="27">
                  <c:v>95</c:v>
                </c:pt>
                <c:pt idx="28">
                  <c:v>93</c:v>
                </c:pt>
                <c:pt idx="29">
                  <c:v>91</c:v>
                </c:pt>
                <c:pt idx="30">
                  <c:v>91</c:v>
                </c:pt>
                <c:pt idx="31">
                  <c:v>88</c:v>
                </c:pt>
                <c:pt idx="32">
                  <c:v>88</c:v>
                </c:pt>
                <c:pt idx="33">
                  <c:v>88</c:v>
                </c:pt>
                <c:pt idx="34">
                  <c:v>84</c:v>
                </c:pt>
                <c:pt idx="35">
                  <c:v>82</c:v>
                </c:pt>
                <c:pt idx="36">
                  <c:v>81</c:v>
                </c:pt>
                <c:pt idx="37">
                  <c:v>79</c:v>
                </c:pt>
                <c:pt idx="38">
                  <c:v>77</c:v>
                </c:pt>
                <c:pt idx="39">
                  <c:v>71</c:v>
                </c:pt>
                <c:pt idx="40">
                  <c:v>70</c:v>
                </c:pt>
                <c:pt idx="41">
                  <c:v>70</c:v>
                </c:pt>
                <c:pt idx="42">
                  <c:v>70</c:v>
                </c:pt>
                <c:pt idx="43">
                  <c:v>70</c:v>
                </c:pt>
                <c:pt idx="44">
                  <c:v>69</c:v>
                </c:pt>
                <c:pt idx="45">
                  <c:v>69</c:v>
                </c:pt>
                <c:pt idx="46">
                  <c:v>68</c:v>
                </c:pt>
                <c:pt idx="47">
                  <c:v>67</c:v>
                </c:pt>
                <c:pt idx="48">
                  <c:v>66</c:v>
                </c:pt>
                <c:pt idx="49">
                  <c:v>64</c:v>
                </c:pt>
                <c:pt idx="50">
                  <c:v>63</c:v>
                </c:pt>
                <c:pt idx="51">
                  <c:v>63</c:v>
                </c:pt>
                <c:pt idx="52">
                  <c:v>62</c:v>
                </c:pt>
                <c:pt idx="53">
                  <c:v>62</c:v>
                </c:pt>
                <c:pt idx="54">
                  <c:v>62</c:v>
                </c:pt>
                <c:pt idx="55">
                  <c:v>59</c:v>
                </c:pt>
                <c:pt idx="56">
                  <c:v>59</c:v>
                </c:pt>
                <c:pt idx="57">
                  <c:v>58</c:v>
                </c:pt>
                <c:pt idx="58">
                  <c:v>58</c:v>
                </c:pt>
                <c:pt idx="59">
                  <c:v>58</c:v>
                </c:pt>
                <c:pt idx="60">
                  <c:v>57</c:v>
                </c:pt>
                <c:pt idx="61">
                  <c:v>57</c:v>
                </c:pt>
                <c:pt idx="62">
                  <c:v>56</c:v>
                </c:pt>
                <c:pt idx="63">
                  <c:v>56</c:v>
                </c:pt>
                <c:pt idx="64">
                  <c:v>55</c:v>
                </c:pt>
                <c:pt idx="65">
                  <c:v>54</c:v>
                </c:pt>
                <c:pt idx="66">
                  <c:v>54</c:v>
                </c:pt>
                <c:pt idx="67">
                  <c:v>52</c:v>
                </c:pt>
                <c:pt idx="68">
                  <c:v>51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49</c:v>
                </c:pt>
                <c:pt idx="74">
                  <c:v>48</c:v>
                </c:pt>
                <c:pt idx="75">
                  <c:v>47</c:v>
                </c:pt>
                <c:pt idx="76">
                  <c:v>47</c:v>
                </c:pt>
                <c:pt idx="77">
                  <c:v>46</c:v>
                </c:pt>
                <c:pt idx="78">
                  <c:v>46</c:v>
                </c:pt>
                <c:pt idx="79">
                  <c:v>45</c:v>
                </c:pt>
                <c:pt idx="80">
                  <c:v>43</c:v>
                </c:pt>
                <c:pt idx="81">
                  <c:v>43</c:v>
                </c:pt>
                <c:pt idx="82">
                  <c:v>43</c:v>
                </c:pt>
                <c:pt idx="83">
                  <c:v>42</c:v>
                </c:pt>
                <c:pt idx="84">
                  <c:v>42</c:v>
                </c:pt>
                <c:pt idx="85">
                  <c:v>42</c:v>
                </c:pt>
                <c:pt idx="86">
                  <c:v>41</c:v>
                </c:pt>
                <c:pt idx="87">
                  <c:v>40</c:v>
                </c:pt>
                <c:pt idx="88">
                  <c:v>39</c:v>
                </c:pt>
                <c:pt idx="89">
                  <c:v>39</c:v>
                </c:pt>
                <c:pt idx="90">
                  <c:v>39</c:v>
                </c:pt>
                <c:pt idx="91">
                  <c:v>38</c:v>
                </c:pt>
                <c:pt idx="92">
                  <c:v>38</c:v>
                </c:pt>
                <c:pt idx="93">
                  <c:v>37</c:v>
                </c:pt>
                <c:pt idx="94">
                  <c:v>37</c:v>
                </c:pt>
                <c:pt idx="95">
                  <c:v>35</c:v>
                </c:pt>
                <c:pt idx="96">
                  <c:v>35</c:v>
                </c:pt>
                <c:pt idx="97">
                  <c:v>34</c:v>
                </c:pt>
                <c:pt idx="98">
                  <c:v>34</c:v>
                </c:pt>
                <c:pt idx="99">
                  <c:v>34</c:v>
                </c:pt>
                <c:pt idx="100">
                  <c:v>33</c:v>
                </c:pt>
                <c:pt idx="101">
                  <c:v>33</c:v>
                </c:pt>
                <c:pt idx="102">
                  <c:v>33</c:v>
                </c:pt>
                <c:pt idx="103">
                  <c:v>33</c:v>
                </c:pt>
                <c:pt idx="104">
                  <c:v>33</c:v>
                </c:pt>
                <c:pt idx="105">
                  <c:v>32</c:v>
                </c:pt>
                <c:pt idx="106">
                  <c:v>32</c:v>
                </c:pt>
                <c:pt idx="107">
                  <c:v>32</c:v>
                </c:pt>
                <c:pt idx="108">
                  <c:v>32</c:v>
                </c:pt>
                <c:pt idx="109">
                  <c:v>31</c:v>
                </c:pt>
                <c:pt idx="110">
                  <c:v>31</c:v>
                </c:pt>
                <c:pt idx="111">
                  <c:v>31</c:v>
                </c:pt>
                <c:pt idx="112">
                  <c:v>30</c:v>
                </c:pt>
                <c:pt idx="113">
                  <c:v>30</c:v>
                </c:pt>
                <c:pt idx="114">
                  <c:v>30</c:v>
                </c:pt>
                <c:pt idx="115">
                  <c:v>30</c:v>
                </c:pt>
                <c:pt idx="116">
                  <c:v>29</c:v>
                </c:pt>
                <c:pt idx="117">
                  <c:v>29</c:v>
                </c:pt>
                <c:pt idx="118">
                  <c:v>29</c:v>
                </c:pt>
                <c:pt idx="119">
                  <c:v>28</c:v>
                </c:pt>
                <c:pt idx="120">
                  <c:v>28</c:v>
                </c:pt>
                <c:pt idx="121">
                  <c:v>28</c:v>
                </c:pt>
                <c:pt idx="122">
                  <c:v>27</c:v>
                </c:pt>
                <c:pt idx="123">
                  <c:v>27</c:v>
                </c:pt>
                <c:pt idx="124">
                  <c:v>27</c:v>
                </c:pt>
                <c:pt idx="125">
                  <c:v>26</c:v>
                </c:pt>
                <c:pt idx="126">
                  <c:v>26</c:v>
                </c:pt>
                <c:pt idx="127">
                  <c:v>26</c:v>
                </c:pt>
                <c:pt idx="128">
                  <c:v>26</c:v>
                </c:pt>
                <c:pt idx="129">
                  <c:v>25</c:v>
                </c:pt>
                <c:pt idx="130">
                  <c:v>25</c:v>
                </c:pt>
                <c:pt idx="131">
                  <c:v>24</c:v>
                </c:pt>
                <c:pt idx="132">
                  <c:v>24</c:v>
                </c:pt>
                <c:pt idx="133">
                  <c:v>23</c:v>
                </c:pt>
                <c:pt idx="134">
                  <c:v>23</c:v>
                </c:pt>
                <c:pt idx="135">
                  <c:v>23</c:v>
                </c:pt>
                <c:pt idx="136">
                  <c:v>23</c:v>
                </c:pt>
                <c:pt idx="137">
                  <c:v>23</c:v>
                </c:pt>
                <c:pt idx="138">
                  <c:v>22</c:v>
                </c:pt>
                <c:pt idx="139">
                  <c:v>22</c:v>
                </c:pt>
                <c:pt idx="140">
                  <c:v>22</c:v>
                </c:pt>
                <c:pt idx="141">
                  <c:v>21</c:v>
                </c:pt>
                <c:pt idx="142">
                  <c:v>21</c:v>
                </c:pt>
                <c:pt idx="143">
                  <c:v>21</c:v>
                </c:pt>
                <c:pt idx="144">
                  <c:v>21</c:v>
                </c:pt>
                <c:pt idx="145">
                  <c:v>21</c:v>
                </c:pt>
                <c:pt idx="146">
                  <c:v>21</c:v>
                </c:pt>
                <c:pt idx="147">
                  <c:v>20</c:v>
                </c:pt>
                <c:pt idx="148">
                  <c:v>20</c:v>
                </c:pt>
                <c:pt idx="149">
                  <c:v>20</c:v>
                </c:pt>
                <c:pt idx="150">
                  <c:v>20</c:v>
                </c:pt>
                <c:pt idx="151">
                  <c:v>20</c:v>
                </c:pt>
                <c:pt idx="152">
                  <c:v>20</c:v>
                </c:pt>
                <c:pt idx="153">
                  <c:v>20</c:v>
                </c:pt>
                <c:pt idx="154">
                  <c:v>20</c:v>
                </c:pt>
                <c:pt idx="155">
                  <c:v>20</c:v>
                </c:pt>
                <c:pt idx="156">
                  <c:v>19</c:v>
                </c:pt>
                <c:pt idx="157">
                  <c:v>19</c:v>
                </c:pt>
                <c:pt idx="158">
                  <c:v>19</c:v>
                </c:pt>
                <c:pt idx="159">
                  <c:v>19</c:v>
                </c:pt>
                <c:pt idx="160">
                  <c:v>19</c:v>
                </c:pt>
                <c:pt idx="161">
                  <c:v>19</c:v>
                </c:pt>
                <c:pt idx="162">
                  <c:v>19</c:v>
                </c:pt>
                <c:pt idx="163">
                  <c:v>19</c:v>
                </c:pt>
                <c:pt idx="164">
                  <c:v>18</c:v>
                </c:pt>
                <c:pt idx="165">
                  <c:v>18</c:v>
                </c:pt>
                <c:pt idx="166">
                  <c:v>18</c:v>
                </c:pt>
                <c:pt idx="167">
                  <c:v>18</c:v>
                </c:pt>
                <c:pt idx="168">
                  <c:v>18</c:v>
                </c:pt>
                <c:pt idx="169">
                  <c:v>18</c:v>
                </c:pt>
                <c:pt idx="170">
                  <c:v>18</c:v>
                </c:pt>
                <c:pt idx="171">
                  <c:v>18</c:v>
                </c:pt>
                <c:pt idx="172">
                  <c:v>18</c:v>
                </c:pt>
                <c:pt idx="173">
                  <c:v>18</c:v>
                </c:pt>
                <c:pt idx="174">
                  <c:v>18</c:v>
                </c:pt>
                <c:pt idx="175">
                  <c:v>18</c:v>
                </c:pt>
                <c:pt idx="176">
                  <c:v>18</c:v>
                </c:pt>
                <c:pt idx="177">
                  <c:v>17</c:v>
                </c:pt>
                <c:pt idx="178">
                  <c:v>17</c:v>
                </c:pt>
                <c:pt idx="179">
                  <c:v>17</c:v>
                </c:pt>
                <c:pt idx="180">
                  <c:v>17</c:v>
                </c:pt>
                <c:pt idx="181">
                  <c:v>17</c:v>
                </c:pt>
                <c:pt idx="182">
                  <c:v>17</c:v>
                </c:pt>
                <c:pt idx="183">
                  <c:v>16</c:v>
                </c:pt>
                <c:pt idx="184">
                  <c:v>16</c:v>
                </c:pt>
                <c:pt idx="185">
                  <c:v>16</c:v>
                </c:pt>
                <c:pt idx="186">
                  <c:v>16</c:v>
                </c:pt>
                <c:pt idx="187">
                  <c:v>16</c:v>
                </c:pt>
                <c:pt idx="188">
                  <c:v>16</c:v>
                </c:pt>
                <c:pt idx="189">
                  <c:v>16</c:v>
                </c:pt>
                <c:pt idx="190">
                  <c:v>15</c:v>
                </c:pt>
                <c:pt idx="191">
                  <c:v>15</c:v>
                </c:pt>
                <c:pt idx="192">
                  <c:v>15</c:v>
                </c:pt>
                <c:pt idx="193">
                  <c:v>15</c:v>
                </c:pt>
                <c:pt idx="194">
                  <c:v>15</c:v>
                </c:pt>
                <c:pt idx="195">
                  <c:v>15</c:v>
                </c:pt>
                <c:pt idx="196">
                  <c:v>15</c:v>
                </c:pt>
                <c:pt idx="197">
                  <c:v>15</c:v>
                </c:pt>
                <c:pt idx="198">
                  <c:v>15</c:v>
                </c:pt>
                <c:pt idx="199">
                  <c:v>15</c:v>
                </c:pt>
                <c:pt idx="200">
                  <c:v>14</c:v>
                </c:pt>
                <c:pt idx="201">
                  <c:v>14</c:v>
                </c:pt>
                <c:pt idx="202">
                  <c:v>14</c:v>
                </c:pt>
                <c:pt idx="203">
                  <c:v>14</c:v>
                </c:pt>
                <c:pt idx="204">
                  <c:v>14</c:v>
                </c:pt>
                <c:pt idx="205">
                  <c:v>14</c:v>
                </c:pt>
                <c:pt idx="206">
                  <c:v>14</c:v>
                </c:pt>
                <c:pt idx="207">
                  <c:v>14</c:v>
                </c:pt>
                <c:pt idx="208">
                  <c:v>14</c:v>
                </c:pt>
                <c:pt idx="209">
                  <c:v>14</c:v>
                </c:pt>
                <c:pt idx="210">
                  <c:v>14</c:v>
                </c:pt>
                <c:pt idx="211">
                  <c:v>14</c:v>
                </c:pt>
                <c:pt idx="212">
                  <c:v>14</c:v>
                </c:pt>
                <c:pt idx="213">
                  <c:v>13</c:v>
                </c:pt>
                <c:pt idx="214">
                  <c:v>13</c:v>
                </c:pt>
                <c:pt idx="215">
                  <c:v>13</c:v>
                </c:pt>
                <c:pt idx="216">
                  <c:v>13</c:v>
                </c:pt>
                <c:pt idx="217">
                  <c:v>13</c:v>
                </c:pt>
                <c:pt idx="218">
                  <c:v>13</c:v>
                </c:pt>
                <c:pt idx="219">
                  <c:v>13</c:v>
                </c:pt>
                <c:pt idx="220">
                  <c:v>13</c:v>
                </c:pt>
                <c:pt idx="221">
                  <c:v>13</c:v>
                </c:pt>
                <c:pt idx="222">
                  <c:v>12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12</c:v>
                </c:pt>
                <c:pt idx="235">
                  <c:v>12</c:v>
                </c:pt>
                <c:pt idx="236">
                  <c:v>11</c:v>
                </c:pt>
                <c:pt idx="237">
                  <c:v>11</c:v>
                </c:pt>
                <c:pt idx="238">
                  <c:v>11</c:v>
                </c:pt>
                <c:pt idx="239">
                  <c:v>11</c:v>
                </c:pt>
                <c:pt idx="240">
                  <c:v>11</c:v>
                </c:pt>
                <c:pt idx="241">
                  <c:v>11</c:v>
                </c:pt>
                <c:pt idx="242">
                  <c:v>11</c:v>
                </c:pt>
                <c:pt idx="243">
                  <c:v>11</c:v>
                </c:pt>
                <c:pt idx="244">
                  <c:v>11</c:v>
                </c:pt>
                <c:pt idx="245">
                  <c:v>11</c:v>
                </c:pt>
                <c:pt idx="246">
                  <c:v>11</c:v>
                </c:pt>
                <c:pt idx="247">
                  <c:v>11</c:v>
                </c:pt>
                <c:pt idx="248">
                  <c:v>11</c:v>
                </c:pt>
                <c:pt idx="249">
                  <c:v>11</c:v>
                </c:pt>
                <c:pt idx="250">
                  <c:v>11</c:v>
                </c:pt>
                <c:pt idx="251">
                  <c:v>11</c:v>
                </c:pt>
                <c:pt idx="252">
                  <c:v>11</c:v>
                </c:pt>
                <c:pt idx="253">
                  <c:v>11</c:v>
                </c:pt>
                <c:pt idx="254">
                  <c:v>11</c:v>
                </c:pt>
                <c:pt idx="255">
                  <c:v>11</c:v>
                </c:pt>
                <c:pt idx="256">
                  <c:v>11</c:v>
                </c:pt>
                <c:pt idx="257">
                  <c:v>11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9</c:v>
                </c:pt>
                <c:pt idx="276">
                  <c:v>9</c:v>
                </c:pt>
                <c:pt idx="277">
                  <c:v>9</c:v>
                </c:pt>
                <c:pt idx="278">
                  <c:v>9</c:v>
                </c:pt>
                <c:pt idx="279">
                  <c:v>9</c:v>
                </c:pt>
                <c:pt idx="280">
                  <c:v>9</c:v>
                </c:pt>
                <c:pt idx="281">
                  <c:v>9</c:v>
                </c:pt>
                <c:pt idx="282">
                  <c:v>9</c:v>
                </c:pt>
                <c:pt idx="283">
                  <c:v>9</c:v>
                </c:pt>
                <c:pt idx="284">
                  <c:v>9</c:v>
                </c:pt>
                <c:pt idx="285">
                  <c:v>9</c:v>
                </c:pt>
                <c:pt idx="286">
                  <c:v>9</c:v>
                </c:pt>
                <c:pt idx="287">
                  <c:v>9</c:v>
                </c:pt>
                <c:pt idx="288">
                  <c:v>9</c:v>
                </c:pt>
                <c:pt idx="289">
                  <c:v>9</c:v>
                </c:pt>
                <c:pt idx="290">
                  <c:v>9</c:v>
                </c:pt>
                <c:pt idx="291">
                  <c:v>9</c:v>
                </c:pt>
                <c:pt idx="292">
                  <c:v>9</c:v>
                </c:pt>
                <c:pt idx="293">
                  <c:v>9</c:v>
                </c:pt>
                <c:pt idx="294">
                  <c:v>8</c:v>
                </c:pt>
                <c:pt idx="295">
                  <c:v>8</c:v>
                </c:pt>
                <c:pt idx="296">
                  <c:v>8</c:v>
                </c:pt>
                <c:pt idx="297">
                  <c:v>8</c:v>
                </c:pt>
                <c:pt idx="298">
                  <c:v>8</c:v>
                </c:pt>
                <c:pt idx="299">
                  <c:v>8</c:v>
                </c:pt>
                <c:pt idx="300">
                  <c:v>8</c:v>
                </c:pt>
                <c:pt idx="301">
                  <c:v>8</c:v>
                </c:pt>
                <c:pt idx="302">
                  <c:v>8</c:v>
                </c:pt>
                <c:pt idx="303">
                  <c:v>8</c:v>
                </c:pt>
                <c:pt idx="304">
                  <c:v>8</c:v>
                </c:pt>
                <c:pt idx="305">
                  <c:v>8</c:v>
                </c:pt>
                <c:pt idx="306">
                  <c:v>8</c:v>
                </c:pt>
                <c:pt idx="307">
                  <c:v>8</c:v>
                </c:pt>
                <c:pt idx="308">
                  <c:v>8</c:v>
                </c:pt>
                <c:pt idx="309">
                  <c:v>8</c:v>
                </c:pt>
                <c:pt idx="310">
                  <c:v>8</c:v>
                </c:pt>
                <c:pt idx="311">
                  <c:v>8</c:v>
                </c:pt>
                <c:pt idx="312">
                  <c:v>8</c:v>
                </c:pt>
                <c:pt idx="313">
                  <c:v>7</c:v>
                </c:pt>
                <c:pt idx="314">
                  <c:v>7</c:v>
                </c:pt>
                <c:pt idx="315">
                  <c:v>7</c:v>
                </c:pt>
                <c:pt idx="316">
                  <c:v>7</c:v>
                </c:pt>
                <c:pt idx="317">
                  <c:v>7</c:v>
                </c:pt>
                <c:pt idx="318">
                  <c:v>7</c:v>
                </c:pt>
                <c:pt idx="319">
                  <c:v>7</c:v>
                </c:pt>
                <c:pt idx="320">
                  <c:v>7</c:v>
                </c:pt>
                <c:pt idx="321">
                  <c:v>7</c:v>
                </c:pt>
                <c:pt idx="322">
                  <c:v>7</c:v>
                </c:pt>
                <c:pt idx="323">
                  <c:v>7</c:v>
                </c:pt>
                <c:pt idx="324">
                  <c:v>7</c:v>
                </c:pt>
                <c:pt idx="325">
                  <c:v>7</c:v>
                </c:pt>
                <c:pt idx="326">
                  <c:v>7</c:v>
                </c:pt>
                <c:pt idx="327">
                  <c:v>7</c:v>
                </c:pt>
                <c:pt idx="328">
                  <c:v>7</c:v>
                </c:pt>
                <c:pt idx="329">
                  <c:v>7</c:v>
                </c:pt>
                <c:pt idx="330">
                  <c:v>7</c:v>
                </c:pt>
                <c:pt idx="331">
                  <c:v>7</c:v>
                </c:pt>
                <c:pt idx="332">
                  <c:v>7</c:v>
                </c:pt>
                <c:pt idx="333">
                  <c:v>7</c:v>
                </c:pt>
                <c:pt idx="334">
                  <c:v>7</c:v>
                </c:pt>
                <c:pt idx="335">
                  <c:v>7</c:v>
                </c:pt>
                <c:pt idx="336">
                  <c:v>7</c:v>
                </c:pt>
                <c:pt idx="337">
                  <c:v>7</c:v>
                </c:pt>
                <c:pt idx="338">
                  <c:v>7</c:v>
                </c:pt>
                <c:pt idx="339">
                  <c:v>7</c:v>
                </c:pt>
                <c:pt idx="340">
                  <c:v>6</c:v>
                </c:pt>
                <c:pt idx="341">
                  <c:v>6</c:v>
                </c:pt>
                <c:pt idx="342">
                  <c:v>6</c:v>
                </c:pt>
                <c:pt idx="343">
                  <c:v>6</c:v>
                </c:pt>
                <c:pt idx="344">
                  <c:v>6</c:v>
                </c:pt>
                <c:pt idx="345">
                  <c:v>6</c:v>
                </c:pt>
                <c:pt idx="346">
                  <c:v>6</c:v>
                </c:pt>
                <c:pt idx="347">
                  <c:v>6</c:v>
                </c:pt>
                <c:pt idx="348">
                  <c:v>6</c:v>
                </c:pt>
                <c:pt idx="349">
                  <c:v>6</c:v>
                </c:pt>
                <c:pt idx="350">
                  <c:v>6</c:v>
                </c:pt>
                <c:pt idx="351">
                  <c:v>6</c:v>
                </c:pt>
                <c:pt idx="352">
                  <c:v>6</c:v>
                </c:pt>
                <c:pt idx="353">
                  <c:v>6</c:v>
                </c:pt>
                <c:pt idx="354">
                  <c:v>6</c:v>
                </c:pt>
                <c:pt idx="355">
                  <c:v>6</c:v>
                </c:pt>
                <c:pt idx="356">
                  <c:v>6</c:v>
                </c:pt>
                <c:pt idx="357">
                  <c:v>6</c:v>
                </c:pt>
                <c:pt idx="358">
                  <c:v>6</c:v>
                </c:pt>
                <c:pt idx="359">
                  <c:v>6</c:v>
                </c:pt>
                <c:pt idx="360">
                  <c:v>6</c:v>
                </c:pt>
                <c:pt idx="361">
                  <c:v>6</c:v>
                </c:pt>
                <c:pt idx="362">
                  <c:v>6</c:v>
                </c:pt>
                <c:pt idx="363">
                  <c:v>6</c:v>
                </c:pt>
                <c:pt idx="364">
                  <c:v>6</c:v>
                </c:pt>
                <c:pt idx="365">
                  <c:v>6</c:v>
                </c:pt>
                <c:pt idx="366">
                  <c:v>6</c:v>
                </c:pt>
                <c:pt idx="367">
                  <c:v>6</c:v>
                </c:pt>
                <c:pt idx="368">
                  <c:v>6</c:v>
                </c:pt>
                <c:pt idx="369">
                  <c:v>6</c:v>
                </c:pt>
                <c:pt idx="370">
                  <c:v>6</c:v>
                </c:pt>
                <c:pt idx="371">
                  <c:v>6</c:v>
                </c:pt>
                <c:pt idx="372">
                  <c:v>6</c:v>
                </c:pt>
                <c:pt idx="373">
                  <c:v>6</c:v>
                </c:pt>
                <c:pt idx="374">
                  <c:v>5</c:v>
                </c:pt>
                <c:pt idx="375">
                  <c:v>5</c:v>
                </c:pt>
                <c:pt idx="376">
                  <c:v>5</c:v>
                </c:pt>
                <c:pt idx="377">
                  <c:v>5</c:v>
                </c:pt>
                <c:pt idx="378">
                  <c:v>5</c:v>
                </c:pt>
                <c:pt idx="379">
                  <c:v>5</c:v>
                </c:pt>
                <c:pt idx="380">
                  <c:v>5</c:v>
                </c:pt>
                <c:pt idx="381">
                  <c:v>5</c:v>
                </c:pt>
                <c:pt idx="382">
                  <c:v>5</c:v>
                </c:pt>
                <c:pt idx="383">
                  <c:v>5</c:v>
                </c:pt>
                <c:pt idx="384">
                  <c:v>5</c:v>
                </c:pt>
                <c:pt idx="385">
                  <c:v>5</c:v>
                </c:pt>
                <c:pt idx="386">
                  <c:v>5</c:v>
                </c:pt>
                <c:pt idx="387">
                  <c:v>5</c:v>
                </c:pt>
                <c:pt idx="388">
                  <c:v>5</c:v>
                </c:pt>
                <c:pt idx="389">
                  <c:v>5</c:v>
                </c:pt>
                <c:pt idx="390">
                  <c:v>5</c:v>
                </c:pt>
                <c:pt idx="391">
                  <c:v>5</c:v>
                </c:pt>
                <c:pt idx="392">
                  <c:v>5</c:v>
                </c:pt>
                <c:pt idx="393">
                  <c:v>5</c:v>
                </c:pt>
                <c:pt idx="394">
                  <c:v>5</c:v>
                </c:pt>
                <c:pt idx="395">
                  <c:v>5</c:v>
                </c:pt>
                <c:pt idx="396">
                  <c:v>5</c:v>
                </c:pt>
                <c:pt idx="397">
                  <c:v>5</c:v>
                </c:pt>
                <c:pt idx="398">
                  <c:v>5</c:v>
                </c:pt>
                <c:pt idx="399">
                  <c:v>5</c:v>
                </c:pt>
                <c:pt idx="400">
                  <c:v>5</c:v>
                </c:pt>
                <c:pt idx="401">
                  <c:v>5</c:v>
                </c:pt>
                <c:pt idx="402">
                  <c:v>5</c:v>
                </c:pt>
                <c:pt idx="403">
                  <c:v>5</c:v>
                </c:pt>
                <c:pt idx="404">
                  <c:v>5</c:v>
                </c:pt>
                <c:pt idx="405">
                  <c:v>5</c:v>
                </c:pt>
                <c:pt idx="406">
                  <c:v>5</c:v>
                </c:pt>
                <c:pt idx="407">
                  <c:v>5</c:v>
                </c:pt>
                <c:pt idx="408">
                  <c:v>5</c:v>
                </c:pt>
                <c:pt idx="409">
                  <c:v>5</c:v>
                </c:pt>
                <c:pt idx="410">
                  <c:v>5</c:v>
                </c:pt>
                <c:pt idx="411">
                  <c:v>5</c:v>
                </c:pt>
                <c:pt idx="412">
                  <c:v>5</c:v>
                </c:pt>
                <c:pt idx="413">
                  <c:v>5</c:v>
                </c:pt>
                <c:pt idx="414">
                  <c:v>5</c:v>
                </c:pt>
                <c:pt idx="415">
                  <c:v>5</c:v>
                </c:pt>
                <c:pt idx="416">
                  <c:v>5</c:v>
                </c:pt>
                <c:pt idx="417">
                  <c:v>5</c:v>
                </c:pt>
                <c:pt idx="418">
                  <c:v>5</c:v>
                </c:pt>
                <c:pt idx="419">
                  <c:v>4</c:v>
                </c:pt>
                <c:pt idx="420">
                  <c:v>4</c:v>
                </c:pt>
                <c:pt idx="421">
                  <c:v>4</c:v>
                </c:pt>
                <c:pt idx="422">
                  <c:v>4</c:v>
                </c:pt>
                <c:pt idx="423">
                  <c:v>4</c:v>
                </c:pt>
                <c:pt idx="424">
                  <c:v>4</c:v>
                </c:pt>
                <c:pt idx="425">
                  <c:v>4</c:v>
                </c:pt>
                <c:pt idx="426">
                  <c:v>4</c:v>
                </c:pt>
                <c:pt idx="427">
                  <c:v>4</c:v>
                </c:pt>
                <c:pt idx="428">
                  <c:v>4</c:v>
                </c:pt>
                <c:pt idx="429">
                  <c:v>4</c:v>
                </c:pt>
                <c:pt idx="430">
                  <c:v>4</c:v>
                </c:pt>
                <c:pt idx="431">
                  <c:v>4</c:v>
                </c:pt>
                <c:pt idx="432">
                  <c:v>4</c:v>
                </c:pt>
                <c:pt idx="433">
                  <c:v>4</c:v>
                </c:pt>
                <c:pt idx="434">
                  <c:v>4</c:v>
                </c:pt>
                <c:pt idx="435">
                  <c:v>4</c:v>
                </c:pt>
                <c:pt idx="436">
                  <c:v>4</c:v>
                </c:pt>
                <c:pt idx="437">
                  <c:v>4</c:v>
                </c:pt>
                <c:pt idx="438">
                  <c:v>4</c:v>
                </c:pt>
                <c:pt idx="439">
                  <c:v>4</c:v>
                </c:pt>
                <c:pt idx="440">
                  <c:v>4</c:v>
                </c:pt>
                <c:pt idx="441">
                  <c:v>4</c:v>
                </c:pt>
                <c:pt idx="442">
                  <c:v>4</c:v>
                </c:pt>
                <c:pt idx="443">
                  <c:v>4</c:v>
                </c:pt>
                <c:pt idx="444">
                  <c:v>4</c:v>
                </c:pt>
                <c:pt idx="445">
                  <c:v>4</c:v>
                </c:pt>
                <c:pt idx="446">
                  <c:v>4</c:v>
                </c:pt>
                <c:pt idx="447">
                  <c:v>4</c:v>
                </c:pt>
                <c:pt idx="448">
                  <c:v>4</c:v>
                </c:pt>
                <c:pt idx="449">
                  <c:v>4</c:v>
                </c:pt>
                <c:pt idx="450">
                  <c:v>4</c:v>
                </c:pt>
                <c:pt idx="451">
                  <c:v>4</c:v>
                </c:pt>
                <c:pt idx="452">
                  <c:v>4</c:v>
                </c:pt>
                <c:pt idx="453">
                  <c:v>4</c:v>
                </c:pt>
                <c:pt idx="454">
                  <c:v>4</c:v>
                </c:pt>
                <c:pt idx="455">
                  <c:v>4</c:v>
                </c:pt>
                <c:pt idx="456">
                  <c:v>4</c:v>
                </c:pt>
                <c:pt idx="457">
                  <c:v>4</c:v>
                </c:pt>
                <c:pt idx="458">
                  <c:v>4</c:v>
                </c:pt>
                <c:pt idx="459">
                  <c:v>4</c:v>
                </c:pt>
                <c:pt idx="460">
                  <c:v>4</c:v>
                </c:pt>
                <c:pt idx="461">
                  <c:v>4</c:v>
                </c:pt>
                <c:pt idx="462">
                  <c:v>4</c:v>
                </c:pt>
                <c:pt idx="463">
                  <c:v>4</c:v>
                </c:pt>
                <c:pt idx="464">
                  <c:v>4</c:v>
                </c:pt>
                <c:pt idx="465">
                  <c:v>4</c:v>
                </c:pt>
                <c:pt idx="466">
                  <c:v>4</c:v>
                </c:pt>
                <c:pt idx="467">
                  <c:v>4</c:v>
                </c:pt>
                <c:pt idx="468">
                  <c:v>4</c:v>
                </c:pt>
                <c:pt idx="469">
                  <c:v>4</c:v>
                </c:pt>
                <c:pt idx="470">
                  <c:v>4</c:v>
                </c:pt>
                <c:pt idx="471">
                  <c:v>4</c:v>
                </c:pt>
                <c:pt idx="472">
                  <c:v>4</c:v>
                </c:pt>
                <c:pt idx="473">
                  <c:v>4</c:v>
                </c:pt>
                <c:pt idx="474">
                  <c:v>4</c:v>
                </c:pt>
                <c:pt idx="475">
                  <c:v>4</c:v>
                </c:pt>
                <c:pt idx="476">
                  <c:v>4</c:v>
                </c:pt>
                <c:pt idx="477">
                  <c:v>4</c:v>
                </c:pt>
                <c:pt idx="478">
                  <c:v>4</c:v>
                </c:pt>
                <c:pt idx="479">
                  <c:v>4</c:v>
                </c:pt>
                <c:pt idx="480">
                  <c:v>4</c:v>
                </c:pt>
                <c:pt idx="481">
                  <c:v>4</c:v>
                </c:pt>
                <c:pt idx="482">
                  <c:v>4</c:v>
                </c:pt>
                <c:pt idx="483">
                  <c:v>4</c:v>
                </c:pt>
                <c:pt idx="484">
                  <c:v>4</c:v>
                </c:pt>
                <c:pt idx="485">
                  <c:v>4</c:v>
                </c:pt>
                <c:pt idx="486">
                  <c:v>4</c:v>
                </c:pt>
                <c:pt idx="487">
                  <c:v>4</c:v>
                </c:pt>
                <c:pt idx="488">
                  <c:v>4</c:v>
                </c:pt>
                <c:pt idx="489">
                  <c:v>4</c:v>
                </c:pt>
                <c:pt idx="490">
                  <c:v>4</c:v>
                </c:pt>
                <c:pt idx="491">
                  <c:v>4</c:v>
                </c:pt>
                <c:pt idx="492">
                  <c:v>4</c:v>
                </c:pt>
                <c:pt idx="493">
                  <c:v>4</c:v>
                </c:pt>
                <c:pt idx="494">
                  <c:v>4</c:v>
                </c:pt>
                <c:pt idx="495">
                  <c:v>3</c:v>
                </c:pt>
                <c:pt idx="496">
                  <c:v>3</c:v>
                </c:pt>
                <c:pt idx="497">
                  <c:v>3</c:v>
                </c:pt>
                <c:pt idx="498">
                  <c:v>3</c:v>
                </c:pt>
                <c:pt idx="499">
                  <c:v>3</c:v>
                </c:pt>
                <c:pt idx="500">
                  <c:v>3</c:v>
                </c:pt>
                <c:pt idx="501">
                  <c:v>3</c:v>
                </c:pt>
                <c:pt idx="502">
                  <c:v>3</c:v>
                </c:pt>
                <c:pt idx="503">
                  <c:v>3</c:v>
                </c:pt>
                <c:pt idx="504">
                  <c:v>3</c:v>
                </c:pt>
                <c:pt idx="505">
                  <c:v>3</c:v>
                </c:pt>
                <c:pt idx="506">
                  <c:v>3</c:v>
                </c:pt>
                <c:pt idx="507">
                  <c:v>3</c:v>
                </c:pt>
                <c:pt idx="508">
                  <c:v>3</c:v>
                </c:pt>
                <c:pt idx="509">
                  <c:v>3</c:v>
                </c:pt>
                <c:pt idx="510">
                  <c:v>3</c:v>
                </c:pt>
                <c:pt idx="511">
                  <c:v>3</c:v>
                </c:pt>
                <c:pt idx="512">
                  <c:v>3</c:v>
                </c:pt>
                <c:pt idx="513">
                  <c:v>3</c:v>
                </c:pt>
                <c:pt idx="514">
                  <c:v>3</c:v>
                </c:pt>
                <c:pt idx="515">
                  <c:v>3</c:v>
                </c:pt>
                <c:pt idx="516">
                  <c:v>3</c:v>
                </c:pt>
                <c:pt idx="517">
                  <c:v>3</c:v>
                </c:pt>
                <c:pt idx="518">
                  <c:v>3</c:v>
                </c:pt>
                <c:pt idx="519">
                  <c:v>3</c:v>
                </c:pt>
                <c:pt idx="520">
                  <c:v>3</c:v>
                </c:pt>
                <c:pt idx="521">
                  <c:v>3</c:v>
                </c:pt>
                <c:pt idx="522">
                  <c:v>3</c:v>
                </c:pt>
                <c:pt idx="523">
                  <c:v>3</c:v>
                </c:pt>
                <c:pt idx="524">
                  <c:v>3</c:v>
                </c:pt>
                <c:pt idx="525">
                  <c:v>3</c:v>
                </c:pt>
                <c:pt idx="526">
                  <c:v>3</c:v>
                </c:pt>
                <c:pt idx="527">
                  <c:v>3</c:v>
                </c:pt>
                <c:pt idx="528">
                  <c:v>3</c:v>
                </c:pt>
                <c:pt idx="529">
                  <c:v>3</c:v>
                </c:pt>
                <c:pt idx="530">
                  <c:v>3</c:v>
                </c:pt>
                <c:pt idx="531">
                  <c:v>3</c:v>
                </c:pt>
                <c:pt idx="532">
                  <c:v>3</c:v>
                </c:pt>
                <c:pt idx="533">
                  <c:v>3</c:v>
                </c:pt>
                <c:pt idx="534">
                  <c:v>3</c:v>
                </c:pt>
                <c:pt idx="535">
                  <c:v>3</c:v>
                </c:pt>
                <c:pt idx="536">
                  <c:v>3</c:v>
                </c:pt>
                <c:pt idx="537">
                  <c:v>3</c:v>
                </c:pt>
                <c:pt idx="538">
                  <c:v>3</c:v>
                </c:pt>
                <c:pt idx="539">
                  <c:v>3</c:v>
                </c:pt>
                <c:pt idx="540">
                  <c:v>3</c:v>
                </c:pt>
                <c:pt idx="541">
                  <c:v>3</c:v>
                </c:pt>
                <c:pt idx="542">
                  <c:v>3</c:v>
                </c:pt>
                <c:pt idx="543">
                  <c:v>3</c:v>
                </c:pt>
                <c:pt idx="544">
                  <c:v>3</c:v>
                </c:pt>
                <c:pt idx="545">
                  <c:v>3</c:v>
                </c:pt>
                <c:pt idx="546">
                  <c:v>3</c:v>
                </c:pt>
                <c:pt idx="547">
                  <c:v>3</c:v>
                </c:pt>
                <c:pt idx="548">
                  <c:v>3</c:v>
                </c:pt>
                <c:pt idx="549">
                  <c:v>3</c:v>
                </c:pt>
                <c:pt idx="550">
                  <c:v>3</c:v>
                </c:pt>
                <c:pt idx="551">
                  <c:v>3</c:v>
                </c:pt>
                <c:pt idx="552">
                  <c:v>3</c:v>
                </c:pt>
                <c:pt idx="553">
                  <c:v>3</c:v>
                </c:pt>
                <c:pt idx="554">
                  <c:v>3</c:v>
                </c:pt>
                <c:pt idx="555">
                  <c:v>3</c:v>
                </c:pt>
                <c:pt idx="556">
                  <c:v>3</c:v>
                </c:pt>
                <c:pt idx="557">
                  <c:v>3</c:v>
                </c:pt>
                <c:pt idx="558">
                  <c:v>3</c:v>
                </c:pt>
                <c:pt idx="559">
                  <c:v>3</c:v>
                </c:pt>
                <c:pt idx="560">
                  <c:v>3</c:v>
                </c:pt>
                <c:pt idx="561">
                  <c:v>3</c:v>
                </c:pt>
                <c:pt idx="562">
                  <c:v>3</c:v>
                </c:pt>
                <c:pt idx="563">
                  <c:v>3</c:v>
                </c:pt>
                <c:pt idx="564">
                  <c:v>3</c:v>
                </c:pt>
                <c:pt idx="565">
                  <c:v>3</c:v>
                </c:pt>
                <c:pt idx="566">
                  <c:v>3</c:v>
                </c:pt>
                <c:pt idx="567">
                  <c:v>3</c:v>
                </c:pt>
                <c:pt idx="568">
                  <c:v>3</c:v>
                </c:pt>
                <c:pt idx="569">
                  <c:v>3</c:v>
                </c:pt>
                <c:pt idx="570">
                  <c:v>3</c:v>
                </c:pt>
                <c:pt idx="571">
                  <c:v>3</c:v>
                </c:pt>
                <c:pt idx="572">
                  <c:v>3</c:v>
                </c:pt>
                <c:pt idx="573">
                  <c:v>3</c:v>
                </c:pt>
                <c:pt idx="574">
                  <c:v>3</c:v>
                </c:pt>
                <c:pt idx="575">
                  <c:v>3</c:v>
                </c:pt>
                <c:pt idx="576">
                  <c:v>3</c:v>
                </c:pt>
                <c:pt idx="577">
                  <c:v>3</c:v>
                </c:pt>
                <c:pt idx="578">
                  <c:v>3</c:v>
                </c:pt>
                <c:pt idx="579">
                  <c:v>3</c:v>
                </c:pt>
                <c:pt idx="580">
                  <c:v>3</c:v>
                </c:pt>
                <c:pt idx="581">
                  <c:v>3</c:v>
                </c:pt>
                <c:pt idx="582">
                  <c:v>3</c:v>
                </c:pt>
                <c:pt idx="583">
                  <c:v>2</c:v>
                </c:pt>
                <c:pt idx="584">
                  <c:v>2</c:v>
                </c:pt>
                <c:pt idx="585">
                  <c:v>2</c:v>
                </c:pt>
                <c:pt idx="586">
                  <c:v>2</c:v>
                </c:pt>
                <c:pt idx="587">
                  <c:v>2</c:v>
                </c:pt>
                <c:pt idx="588">
                  <c:v>2</c:v>
                </c:pt>
                <c:pt idx="589">
                  <c:v>2</c:v>
                </c:pt>
                <c:pt idx="590">
                  <c:v>2</c:v>
                </c:pt>
                <c:pt idx="591">
                  <c:v>2</c:v>
                </c:pt>
                <c:pt idx="592">
                  <c:v>2</c:v>
                </c:pt>
                <c:pt idx="593">
                  <c:v>2</c:v>
                </c:pt>
                <c:pt idx="594">
                  <c:v>2</c:v>
                </c:pt>
                <c:pt idx="595">
                  <c:v>2</c:v>
                </c:pt>
                <c:pt idx="596">
                  <c:v>2</c:v>
                </c:pt>
                <c:pt idx="597">
                  <c:v>2</c:v>
                </c:pt>
                <c:pt idx="598">
                  <c:v>2</c:v>
                </c:pt>
                <c:pt idx="599">
                  <c:v>2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2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2</c:v>
                </c:pt>
                <c:pt idx="610">
                  <c:v>2</c:v>
                </c:pt>
                <c:pt idx="611">
                  <c:v>2</c:v>
                </c:pt>
                <c:pt idx="612">
                  <c:v>2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2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2</c:v>
                </c:pt>
                <c:pt idx="632">
                  <c:v>2</c:v>
                </c:pt>
                <c:pt idx="633">
                  <c:v>2</c:v>
                </c:pt>
                <c:pt idx="634">
                  <c:v>2</c:v>
                </c:pt>
                <c:pt idx="635">
                  <c:v>2</c:v>
                </c:pt>
                <c:pt idx="636">
                  <c:v>2</c:v>
                </c:pt>
                <c:pt idx="637">
                  <c:v>2</c:v>
                </c:pt>
                <c:pt idx="638">
                  <c:v>2</c:v>
                </c:pt>
                <c:pt idx="639">
                  <c:v>2</c:v>
                </c:pt>
                <c:pt idx="640">
                  <c:v>2</c:v>
                </c:pt>
                <c:pt idx="641">
                  <c:v>2</c:v>
                </c:pt>
                <c:pt idx="642">
                  <c:v>2</c:v>
                </c:pt>
                <c:pt idx="643">
                  <c:v>2</c:v>
                </c:pt>
                <c:pt idx="644">
                  <c:v>2</c:v>
                </c:pt>
                <c:pt idx="645">
                  <c:v>2</c:v>
                </c:pt>
                <c:pt idx="646">
                  <c:v>2</c:v>
                </c:pt>
                <c:pt idx="647">
                  <c:v>2</c:v>
                </c:pt>
                <c:pt idx="648">
                  <c:v>2</c:v>
                </c:pt>
                <c:pt idx="649">
                  <c:v>2</c:v>
                </c:pt>
                <c:pt idx="650">
                  <c:v>2</c:v>
                </c:pt>
                <c:pt idx="651">
                  <c:v>2</c:v>
                </c:pt>
                <c:pt idx="652">
                  <c:v>2</c:v>
                </c:pt>
                <c:pt idx="653">
                  <c:v>2</c:v>
                </c:pt>
                <c:pt idx="654">
                  <c:v>2</c:v>
                </c:pt>
                <c:pt idx="655">
                  <c:v>2</c:v>
                </c:pt>
                <c:pt idx="656">
                  <c:v>2</c:v>
                </c:pt>
                <c:pt idx="657">
                  <c:v>2</c:v>
                </c:pt>
                <c:pt idx="658">
                  <c:v>2</c:v>
                </c:pt>
                <c:pt idx="659">
                  <c:v>2</c:v>
                </c:pt>
                <c:pt idx="660">
                  <c:v>2</c:v>
                </c:pt>
                <c:pt idx="661">
                  <c:v>2</c:v>
                </c:pt>
                <c:pt idx="662">
                  <c:v>2</c:v>
                </c:pt>
                <c:pt idx="663">
                  <c:v>2</c:v>
                </c:pt>
                <c:pt idx="664">
                  <c:v>2</c:v>
                </c:pt>
                <c:pt idx="665">
                  <c:v>2</c:v>
                </c:pt>
                <c:pt idx="666">
                  <c:v>2</c:v>
                </c:pt>
                <c:pt idx="667">
                  <c:v>2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2</c:v>
                </c:pt>
                <c:pt idx="672">
                  <c:v>2</c:v>
                </c:pt>
                <c:pt idx="673">
                  <c:v>2</c:v>
                </c:pt>
                <c:pt idx="674">
                  <c:v>2</c:v>
                </c:pt>
                <c:pt idx="675">
                  <c:v>2</c:v>
                </c:pt>
                <c:pt idx="676">
                  <c:v>2</c:v>
                </c:pt>
                <c:pt idx="677">
                  <c:v>2</c:v>
                </c:pt>
                <c:pt idx="678">
                  <c:v>2</c:v>
                </c:pt>
                <c:pt idx="679">
                  <c:v>2</c:v>
                </c:pt>
                <c:pt idx="680">
                  <c:v>2</c:v>
                </c:pt>
                <c:pt idx="681">
                  <c:v>2</c:v>
                </c:pt>
                <c:pt idx="682">
                  <c:v>2</c:v>
                </c:pt>
                <c:pt idx="683">
                  <c:v>2</c:v>
                </c:pt>
                <c:pt idx="684">
                  <c:v>2</c:v>
                </c:pt>
                <c:pt idx="685">
                  <c:v>2</c:v>
                </c:pt>
                <c:pt idx="686">
                  <c:v>2</c:v>
                </c:pt>
                <c:pt idx="687">
                  <c:v>2</c:v>
                </c:pt>
                <c:pt idx="688">
                  <c:v>2</c:v>
                </c:pt>
                <c:pt idx="689">
                  <c:v>2</c:v>
                </c:pt>
                <c:pt idx="690">
                  <c:v>2</c:v>
                </c:pt>
                <c:pt idx="691">
                  <c:v>2</c:v>
                </c:pt>
                <c:pt idx="692">
                  <c:v>2</c:v>
                </c:pt>
                <c:pt idx="693">
                  <c:v>2</c:v>
                </c:pt>
                <c:pt idx="694">
                  <c:v>2</c:v>
                </c:pt>
                <c:pt idx="695">
                  <c:v>2</c:v>
                </c:pt>
                <c:pt idx="696">
                  <c:v>2</c:v>
                </c:pt>
                <c:pt idx="697">
                  <c:v>2</c:v>
                </c:pt>
                <c:pt idx="698">
                  <c:v>2</c:v>
                </c:pt>
                <c:pt idx="699">
                  <c:v>2</c:v>
                </c:pt>
                <c:pt idx="700">
                  <c:v>2</c:v>
                </c:pt>
                <c:pt idx="701">
                  <c:v>2</c:v>
                </c:pt>
                <c:pt idx="702">
                  <c:v>2</c:v>
                </c:pt>
                <c:pt idx="703">
                  <c:v>2</c:v>
                </c:pt>
                <c:pt idx="704">
                  <c:v>2</c:v>
                </c:pt>
                <c:pt idx="705">
                  <c:v>2</c:v>
                </c:pt>
                <c:pt idx="706">
                  <c:v>2</c:v>
                </c:pt>
                <c:pt idx="707">
                  <c:v>2</c:v>
                </c:pt>
                <c:pt idx="708">
                  <c:v>2</c:v>
                </c:pt>
                <c:pt idx="709">
                  <c:v>2</c:v>
                </c:pt>
                <c:pt idx="710">
                  <c:v>2</c:v>
                </c:pt>
                <c:pt idx="711">
                  <c:v>2</c:v>
                </c:pt>
                <c:pt idx="712">
                  <c:v>2</c:v>
                </c:pt>
                <c:pt idx="713">
                  <c:v>2</c:v>
                </c:pt>
                <c:pt idx="714">
                  <c:v>2</c:v>
                </c:pt>
                <c:pt idx="715">
                  <c:v>2</c:v>
                </c:pt>
                <c:pt idx="716">
                  <c:v>2</c:v>
                </c:pt>
                <c:pt idx="717">
                  <c:v>2</c:v>
                </c:pt>
                <c:pt idx="718">
                  <c:v>2</c:v>
                </c:pt>
                <c:pt idx="719">
                  <c:v>2</c:v>
                </c:pt>
                <c:pt idx="720">
                  <c:v>2</c:v>
                </c:pt>
                <c:pt idx="721">
                  <c:v>2</c:v>
                </c:pt>
                <c:pt idx="722">
                  <c:v>2</c:v>
                </c:pt>
                <c:pt idx="723">
                  <c:v>2</c:v>
                </c:pt>
                <c:pt idx="724">
                  <c:v>2</c:v>
                </c:pt>
                <c:pt idx="725">
                  <c:v>2</c:v>
                </c:pt>
                <c:pt idx="726">
                  <c:v>2</c:v>
                </c:pt>
                <c:pt idx="727">
                  <c:v>2</c:v>
                </c:pt>
                <c:pt idx="728">
                  <c:v>2</c:v>
                </c:pt>
                <c:pt idx="729">
                  <c:v>2</c:v>
                </c:pt>
                <c:pt idx="730">
                  <c:v>2</c:v>
                </c:pt>
                <c:pt idx="731">
                  <c:v>2</c:v>
                </c:pt>
                <c:pt idx="732">
                  <c:v>2</c:v>
                </c:pt>
                <c:pt idx="733">
                  <c:v>2</c:v>
                </c:pt>
                <c:pt idx="734">
                  <c:v>2</c:v>
                </c:pt>
                <c:pt idx="735">
                  <c:v>2</c:v>
                </c:pt>
                <c:pt idx="736">
                  <c:v>2</c:v>
                </c:pt>
                <c:pt idx="737">
                  <c:v>2</c:v>
                </c:pt>
                <c:pt idx="738">
                  <c:v>2</c:v>
                </c:pt>
                <c:pt idx="739">
                  <c:v>2</c:v>
                </c:pt>
                <c:pt idx="740">
                  <c:v>2</c:v>
                </c:pt>
                <c:pt idx="741">
                  <c:v>2</c:v>
                </c:pt>
                <c:pt idx="742">
                  <c:v>2</c:v>
                </c:pt>
                <c:pt idx="743">
                  <c:v>2</c:v>
                </c:pt>
                <c:pt idx="744">
                  <c:v>2</c:v>
                </c:pt>
                <c:pt idx="745">
                  <c:v>2</c:v>
                </c:pt>
                <c:pt idx="746">
                  <c:v>2</c:v>
                </c:pt>
                <c:pt idx="747">
                  <c:v>2</c:v>
                </c:pt>
                <c:pt idx="748">
                  <c:v>2</c:v>
                </c:pt>
                <c:pt idx="749">
                  <c:v>2</c:v>
                </c:pt>
                <c:pt idx="750">
                  <c:v>2</c:v>
                </c:pt>
                <c:pt idx="751">
                  <c:v>2</c:v>
                </c:pt>
                <c:pt idx="752">
                  <c:v>2</c:v>
                </c:pt>
                <c:pt idx="753">
                  <c:v>2</c:v>
                </c:pt>
                <c:pt idx="754">
                  <c:v>2</c:v>
                </c:pt>
                <c:pt idx="755">
                  <c:v>2</c:v>
                </c:pt>
                <c:pt idx="756">
                  <c:v>2</c:v>
                </c:pt>
                <c:pt idx="757">
                  <c:v>2</c:v>
                </c:pt>
                <c:pt idx="758">
                  <c:v>2</c:v>
                </c:pt>
                <c:pt idx="759">
                  <c:v>2</c:v>
                </c:pt>
                <c:pt idx="760">
                  <c:v>2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1</c:v>
                </c:pt>
                <c:pt idx="786">
                  <c:v>1</c:v>
                </c:pt>
                <c:pt idx="787">
                  <c:v>1</c:v>
                </c:pt>
                <c:pt idx="788">
                  <c:v>1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1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1</c:v>
                </c:pt>
                <c:pt idx="954">
                  <c:v>1</c:v>
                </c:pt>
                <c:pt idx="955">
                  <c:v>1</c:v>
                </c:pt>
                <c:pt idx="956">
                  <c:v>1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1</c:v>
                </c:pt>
                <c:pt idx="969">
                  <c:v>1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1</c:v>
                </c:pt>
                <c:pt idx="974">
                  <c:v>1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1</c:v>
                </c:pt>
                <c:pt idx="987">
                  <c:v>1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1</c:v>
                </c:pt>
                <c:pt idx="998">
                  <c:v>1</c:v>
                </c:pt>
                <c:pt idx="999">
                  <c:v>1</c:v>
                </c:pt>
                <c:pt idx="1000">
                  <c:v>1</c:v>
                </c:pt>
                <c:pt idx="1001">
                  <c:v>1</c:v>
                </c:pt>
                <c:pt idx="1002">
                  <c:v>1</c:v>
                </c:pt>
                <c:pt idx="1003">
                  <c:v>1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1</c:v>
                </c:pt>
                <c:pt idx="1015">
                  <c:v>1</c:v>
                </c:pt>
                <c:pt idx="1016">
                  <c:v>1</c:v>
                </c:pt>
                <c:pt idx="1017">
                  <c:v>1</c:v>
                </c:pt>
                <c:pt idx="1018">
                  <c:v>1</c:v>
                </c:pt>
                <c:pt idx="1019">
                  <c:v>1</c:v>
                </c:pt>
                <c:pt idx="1020">
                  <c:v>1</c:v>
                </c:pt>
                <c:pt idx="1021">
                  <c:v>1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1</c:v>
                </c:pt>
                <c:pt idx="1026">
                  <c:v>1</c:v>
                </c:pt>
                <c:pt idx="1027">
                  <c:v>1</c:v>
                </c:pt>
                <c:pt idx="1028">
                  <c:v>1</c:v>
                </c:pt>
                <c:pt idx="1029">
                  <c:v>1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1</c:v>
                </c:pt>
                <c:pt idx="1041">
                  <c:v>1</c:v>
                </c:pt>
                <c:pt idx="1042">
                  <c:v>1</c:v>
                </c:pt>
                <c:pt idx="1043">
                  <c:v>1</c:v>
                </c:pt>
                <c:pt idx="1044">
                  <c:v>1</c:v>
                </c:pt>
                <c:pt idx="1045">
                  <c:v>1</c:v>
                </c:pt>
                <c:pt idx="1046">
                  <c:v>1</c:v>
                </c:pt>
                <c:pt idx="1047">
                  <c:v>1</c:v>
                </c:pt>
                <c:pt idx="1048">
                  <c:v>1</c:v>
                </c:pt>
                <c:pt idx="1049">
                  <c:v>1</c:v>
                </c:pt>
                <c:pt idx="1050">
                  <c:v>1</c:v>
                </c:pt>
                <c:pt idx="1051">
                  <c:v>1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1</c:v>
                </c:pt>
                <c:pt idx="1062">
                  <c:v>1</c:v>
                </c:pt>
                <c:pt idx="1063">
                  <c:v>1</c:v>
                </c:pt>
                <c:pt idx="1064">
                  <c:v>1</c:v>
                </c:pt>
                <c:pt idx="1065">
                  <c:v>1</c:v>
                </c:pt>
                <c:pt idx="1066">
                  <c:v>1</c:v>
                </c:pt>
                <c:pt idx="1067">
                  <c:v>1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1</c:v>
                </c:pt>
                <c:pt idx="1072">
                  <c:v>1</c:v>
                </c:pt>
                <c:pt idx="1073">
                  <c:v>1</c:v>
                </c:pt>
                <c:pt idx="1074">
                  <c:v>1</c:v>
                </c:pt>
                <c:pt idx="1075">
                  <c:v>1</c:v>
                </c:pt>
                <c:pt idx="1076">
                  <c:v>1</c:v>
                </c:pt>
                <c:pt idx="1077">
                  <c:v>1</c:v>
                </c:pt>
                <c:pt idx="1078">
                  <c:v>1</c:v>
                </c:pt>
                <c:pt idx="1079">
                  <c:v>1</c:v>
                </c:pt>
                <c:pt idx="1080">
                  <c:v>1</c:v>
                </c:pt>
                <c:pt idx="1081">
                  <c:v>1</c:v>
                </c:pt>
                <c:pt idx="1082">
                  <c:v>1</c:v>
                </c:pt>
                <c:pt idx="1083">
                  <c:v>1</c:v>
                </c:pt>
                <c:pt idx="1084">
                  <c:v>1</c:v>
                </c:pt>
                <c:pt idx="1085">
                  <c:v>1</c:v>
                </c:pt>
                <c:pt idx="1086">
                  <c:v>1</c:v>
                </c:pt>
                <c:pt idx="1087">
                  <c:v>1</c:v>
                </c:pt>
                <c:pt idx="1088">
                  <c:v>1</c:v>
                </c:pt>
                <c:pt idx="1089">
                  <c:v>1</c:v>
                </c:pt>
                <c:pt idx="1090">
                  <c:v>1</c:v>
                </c:pt>
                <c:pt idx="1091">
                  <c:v>1</c:v>
                </c:pt>
                <c:pt idx="1092">
                  <c:v>1</c:v>
                </c:pt>
                <c:pt idx="1093">
                  <c:v>1</c:v>
                </c:pt>
                <c:pt idx="1094">
                  <c:v>1</c:v>
                </c:pt>
                <c:pt idx="1095">
                  <c:v>1</c:v>
                </c:pt>
                <c:pt idx="1096">
                  <c:v>1</c:v>
                </c:pt>
                <c:pt idx="1097">
                  <c:v>1</c:v>
                </c:pt>
                <c:pt idx="1098">
                  <c:v>1</c:v>
                </c:pt>
                <c:pt idx="1099">
                  <c:v>1</c:v>
                </c:pt>
                <c:pt idx="110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EF-4049-9EF7-9FF631354E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628752"/>
        <c:axId val="780623176"/>
      </c:barChart>
      <c:catAx>
        <c:axId val="7806287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623176"/>
        <c:crosses val="autoZero"/>
        <c:auto val="1"/>
        <c:lblAlgn val="ctr"/>
        <c:lblOffset val="100"/>
        <c:noMultiLvlLbl val="0"/>
      </c:catAx>
      <c:valAx>
        <c:axId val="78062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062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/>
              <a:t>不同地区客单价分布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Sheet9!$E$1:$E$31</c:f>
              <c:strCache>
                <c:ptCount val="31"/>
                <c:pt idx="0">
                  <c:v>西藏自</c:v>
                </c:pt>
                <c:pt idx="1">
                  <c:v>浙江省</c:v>
                </c:pt>
                <c:pt idx="2">
                  <c:v>上海市</c:v>
                </c:pt>
                <c:pt idx="3">
                  <c:v>陕西省</c:v>
                </c:pt>
                <c:pt idx="4">
                  <c:v>北京市</c:v>
                </c:pt>
                <c:pt idx="5">
                  <c:v>天津市</c:v>
                </c:pt>
                <c:pt idx="6">
                  <c:v>安徽省</c:v>
                </c:pt>
                <c:pt idx="7">
                  <c:v>江苏省</c:v>
                </c:pt>
                <c:pt idx="8">
                  <c:v>黑龙江</c:v>
                </c:pt>
                <c:pt idx="9">
                  <c:v>辽宁省</c:v>
                </c:pt>
                <c:pt idx="10">
                  <c:v>四川省</c:v>
                </c:pt>
                <c:pt idx="11">
                  <c:v>广东省</c:v>
                </c:pt>
                <c:pt idx="12">
                  <c:v>云南省</c:v>
                </c:pt>
                <c:pt idx="13">
                  <c:v>重庆市</c:v>
                </c:pt>
                <c:pt idx="14">
                  <c:v>河南省</c:v>
                </c:pt>
                <c:pt idx="15">
                  <c:v>湖南省</c:v>
                </c:pt>
                <c:pt idx="16">
                  <c:v>山西省</c:v>
                </c:pt>
                <c:pt idx="17">
                  <c:v>青海省</c:v>
                </c:pt>
                <c:pt idx="18">
                  <c:v>内蒙古</c:v>
                </c:pt>
                <c:pt idx="19">
                  <c:v>福建省</c:v>
                </c:pt>
                <c:pt idx="20">
                  <c:v>贵州省</c:v>
                </c:pt>
                <c:pt idx="21">
                  <c:v>河北省</c:v>
                </c:pt>
                <c:pt idx="22">
                  <c:v>山东省</c:v>
                </c:pt>
                <c:pt idx="23">
                  <c:v>新疆维</c:v>
                </c:pt>
                <c:pt idx="24">
                  <c:v>广西壮</c:v>
                </c:pt>
                <c:pt idx="25">
                  <c:v>甘肃省</c:v>
                </c:pt>
                <c:pt idx="26">
                  <c:v>湖北省</c:v>
                </c:pt>
                <c:pt idx="27">
                  <c:v>江西省</c:v>
                </c:pt>
                <c:pt idx="28">
                  <c:v>海南省</c:v>
                </c:pt>
                <c:pt idx="29">
                  <c:v>宁夏回</c:v>
                </c:pt>
                <c:pt idx="30">
                  <c:v>吉林省</c:v>
                </c:pt>
              </c:strCache>
            </c:strRef>
          </c:cat>
          <c:val>
            <c:numRef>
              <c:f>Sheet9!$F$1:$F$31</c:f>
              <c:numCache>
                <c:formatCode>0.00_ </c:formatCode>
                <c:ptCount val="31"/>
                <c:pt idx="0">
                  <c:v>635.66666666666663</c:v>
                </c:pt>
                <c:pt idx="1">
                  <c:v>340.03155322862119</c:v>
                </c:pt>
                <c:pt idx="2">
                  <c:v>329.84908722109543</c:v>
                </c:pt>
                <c:pt idx="3">
                  <c:v>308.59329608938555</c:v>
                </c:pt>
                <c:pt idx="4">
                  <c:v>302.23894736842101</c:v>
                </c:pt>
                <c:pt idx="5">
                  <c:v>298.57209302325583</c:v>
                </c:pt>
                <c:pt idx="6">
                  <c:v>294.75575221238938</c:v>
                </c:pt>
                <c:pt idx="7">
                  <c:v>287.4980897250361</c:v>
                </c:pt>
                <c:pt idx="8">
                  <c:v>281.4644230769232</c:v>
                </c:pt>
                <c:pt idx="9">
                  <c:v>281.08896103896109</c:v>
                </c:pt>
                <c:pt idx="10">
                  <c:v>277.72281059063124</c:v>
                </c:pt>
                <c:pt idx="11">
                  <c:v>276.33838652482257</c:v>
                </c:pt>
                <c:pt idx="12">
                  <c:v>274.71835443037975</c:v>
                </c:pt>
                <c:pt idx="13">
                  <c:v>272.78508771929825</c:v>
                </c:pt>
                <c:pt idx="14">
                  <c:v>272.03944636678204</c:v>
                </c:pt>
                <c:pt idx="15">
                  <c:v>268.65460750853248</c:v>
                </c:pt>
                <c:pt idx="16">
                  <c:v>265.3528846153846</c:v>
                </c:pt>
                <c:pt idx="17">
                  <c:v>263.375</c:v>
                </c:pt>
                <c:pt idx="18">
                  <c:v>262.21126760563379</c:v>
                </c:pt>
                <c:pt idx="19">
                  <c:v>261.14200626959246</c:v>
                </c:pt>
                <c:pt idx="20">
                  <c:v>256.68</c:v>
                </c:pt>
                <c:pt idx="21">
                  <c:v>254.52565217391304</c:v>
                </c:pt>
                <c:pt idx="22">
                  <c:v>253.25046728971955</c:v>
                </c:pt>
                <c:pt idx="23">
                  <c:v>252.58333333333334</c:v>
                </c:pt>
                <c:pt idx="24">
                  <c:v>249.63991228070176</c:v>
                </c:pt>
                <c:pt idx="25">
                  <c:v>248.02325581395348</c:v>
                </c:pt>
                <c:pt idx="26">
                  <c:v>245.84087837837831</c:v>
                </c:pt>
                <c:pt idx="27">
                  <c:v>224.95444444444445</c:v>
                </c:pt>
                <c:pt idx="28">
                  <c:v>215.6046511627907</c:v>
                </c:pt>
                <c:pt idx="29">
                  <c:v>210</c:v>
                </c:pt>
                <c:pt idx="30">
                  <c:v>193.78771929824561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FD-4786-88E3-1C9B0DF96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0514488"/>
        <c:axId val="730515800"/>
      </c:barChart>
      <c:catAx>
        <c:axId val="730514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515800"/>
        <c:crosses val="autoZero"/>
        <c:auto val="1"/>
        <c:lblAlgn val="ctr"/>
        <c:lblOffset val="100"/>
        <c:noMultiLvlLbl val="0"/>
      </c:catAx>
      <c:valAx>
        <c:axId val="730515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514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/>
              <a:t>订单</a:t>
            </a:r>
            <a:r>
              <a:rPr lang="en-US" altLang="zh-CN" sz="2000"/>
              <a:t>1</a:t>
            </a:r>
            <a:r>
              <a:rPr lang="zh-CN" altLang="en-US" sz="2000"/>
              <a:t>级地区信息订单数柱状图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Sheet7!$B$1</c:f>
              <c:strCache>
                <c:ptCount val="1"/>
                <c:pt idx="0">
                  <c:v>订单数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Sheet7!$A$2:$A$32</c:f>
              <c:strCache>
                <c:ptCount val="31"/>
                <c:pt idx="0">
                  <c:v>安徽省</c:v>
                </c:pt>
                <c:pt idx="1">
                  <c:v>北京市</c:v>
                </c:pt>
                <c:pt idx="2">
                  <c:v>福建省</c:v>
                </c:pt>
                <c:pt idx="3">
                  <c:v>甘肃省</c:v>
                </c:pt>
                <c:pt idx="4">
                  <c:v>广东省</c:v>
                </c:pt>
                <c:pt idx="5">
                  <c:v>广西壮</c:v>
                </c:pt>
                <c:pt idx="6">
                  <c:v>贵州省</c:v>
                </c:pt>
                <c:pt idx="7">
                  <c:v>海南省</c:v>
                </c:pt>
                <c:pt idx="8">
                  <c:v>河北省</c:v>
                </c:pt>
                <c:pt idx="9">
                  <c:v>河南省</c:v>
                </c:pt>
                <c:pt idx="10">
                  <c:v>黑龙江</c:v>
                </c:pt>
                <c:pt idx="11">
                  <c:v>湖北省</c:v>
                </c:pt>
                <c:pt idx="12">
                  <c:v>湖南省</c:v>
                </c:pt>
                <c:pt idx="13">
                  <c:v>吉林省</c:v>
                </c:pt>
                <c:pt idx="14">
                  <c:v>江苏省</c:v>
                </c:pt>
                <c:pt idx="15">
                  <c:v>江西省</c:v>
                </c:pt>
                <c:pt idx="16">
                  <c:v>辽宁省</c:v>
                </c:pt>
                <c:pt idx="17">
                  <c:v>内蒙古</c:v>
                </c:pt>
                <c:pt idx="18">
                  <c:v>宁夏回</c:v>
                </c:pt>
                <c:pt idx="19">
                  <c:v>青海省</c:v>
                </c:pt>
                <c:pt idx="20">
                  <c:v>山东省</c:v>
                </c:pt>
                <c:pt idx="21">
                  <c:v>山西省</c:v>
                </c:pt>
                <c:pt idx="22">
                  <c:v>陕西省</c:v>
                </c:pt>
                <c:pt idx="23">
                  <c:v>上海市</c:v>
                </c:pt>
                <c:pt idx="24">
                  <c:v>四川省</c:v>
                </c:pt>
                <c:pt idx="25">
                  <c:v>天津市</c:v>
                </c:pt>
                <c:pt idx="26">
                  <c:v>西藏自</c:v>
                </c:pt>
                <c:pt idx="27">
                  <c:v>新疆维</c:v>
                </c:pt>
                <c:pt idx="28">
                  <c:v>云南省</c:v>
                </c:pt>
                <c:pt idx="29">
                  <c:v>浙江省</c:v>
                </c:pt>
                <c:pt idx="30">
                  <c:v>重庆市</c:v>
                </c:pt>
              </c:strCache>
            </c:strRef>
          </c:cat>
          <c:val>
            <c:numRef>
              <c:f>Sheet7!$B$2:$B$32</c:f>
              <c:numCache>
                <c:formatCode>General</c:formatCode>
                <c:ptCount val="31"/>
                <c:pt idx="0">
                  <c:v>226</c:v>
                </c:pt>
                <c:pt idx="1">
                  <c:v>304</c:v>
                </c:pt>
                <c:pt idx="2">
                  <c:v>319</c:v>
                </c:pt>
                <c:pt idx="3">
                  <c:v>43</c:v>
                </c:pt>
                <c:pt idx="4">
                  <c:v>1128</c:v>
                </c:pt>
                <c:pt idx="5">
                  <c:v>228</c:v>
                </c:pt>
                <c:pt idx="6">
                  <c:v>155</c:v>
                </c:pt>
                <c:pt idx="7">
                  <c:v>43</c:v>
                </c:pt>
                <c:pt idx="8">
                  <c:v>230</c:v>
                </c:pt>
                <c:pt idx="9">
                  <c:v>289</c:v>
                </c:pt>
                <c:pt idx="10">
                  <c:v>104</c:v>
                </c:pt>
                <c:pt idx="11">
                  <c:v>296</c:v>
                </c:pt>
                <c:pt idx="12">
                  <c:v>293</c:v>
                </c:pt>
                <c:pt idx="13">
                  <c:v>57</c:v>
                </c:pt>
                <c:pt idx="14">
                  <c:v>691</c:v>
                </c:pt>
                <c:pt idx="15">
                  <c:v>180</c:v>
                </c:pt>
                <c:pt idx="16">
                  <c:v>154</c:v>
                </c:pt>
                <c:pt idx="17">
                  <c:v>71</c:v>
                </c:pt>
                <c:pt idx="18">
                  <c:v>22</c:v>
                </c:pt>
                <c:pt idx="19">
                  <c:v>8</c:v>
                </c:pt>
                <c:pt idx="20">
                  <c:v>321</c:v>
                </c:pt>
                <c:pt idx="21">
                  <c:v>104</c:v>
                </c:pt>
                <c:pt idx="22">
                  <c:v>179</c:v>
                </c:pt>
                <c:pt idx="23">
                  <c:v>493</c:v>
                </c:pt>
                <c:pt idx="24">
                  <c:v>491</c:v>
                </c:pt>
                <c:pt idx="25">
                  <c:v>129</c:v>
                </c:pt>
                <c:pt idx="26">
                  <c:v>3</c:v>
                </c:pt>
                <c:pt idx="27">
                  <c:v>60</c:v>
                </c:pt>
                <c:pt idx="28">
                  <c:v>158</c:v>
                </c:pt>
                <c:pt idx="29">
                  <c:v>573</c:v>
                </c:pt>
                <c:pt idx="30">
                  <c:v>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68-4E6B-A1A6-23C7286EBD3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2345872"/>
        <c:axId val="802346528"/>
      </c:barChart>
      <c:catAx>
        <c:axId val="80234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2346528"/>
        <c:crosses val="autoZero"/>
        <c:auto val="1"/>
        <c:lblAlgn val="ctr"/>
        <c:lblOffset val="100"/>
        <c:noMultiLvlLbl val="0"/>
      </c:catAx>
      <c:valAx>
        <c:axId val="80234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2345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性别分布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F0"/>
            </a:solidFill>
          </c:spPr>
          <c:dPt>
            <c:idx val="1"/>
            <c:bubble3D val="0"/>
            <c:spPr>
              <a:solidFill>
                <a:srgbClr val="FB7299"/>
              </a:solidFill>
            </c:spPr>
            <c:extLst>
              <c:ext xmlns:c16="http://schemas.microsoft.com/office/drawing/2014/chart" uri="{C3380CC4-5D6E-409C-BE32-E72D297353CC}">
                <c16:uniqueId val="{00000001-79B1-48F1-B6B6-230137D90285}"/>
              </c:ext>
            </c:extLst>
          </c:dPt>
          <c:dLbls>
            <c:dLbl>
              <c:idx val="0"/>
              <c:layout>
                <c:manualLayout>
                  <c:x val="0.11147175502442543"/>
                  <c:y val="-0.1971500835503869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9B1-48F1-B6B6-230137D9028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男性</c:v>
                </c:pt>
                <c:pt idx="1">
                  <c:v>女性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0.84250000000000003</c:v>
                </c:pt>
                <c:pt idx="1">
                  <c:v>0.1575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B1-48F1-B6B6-230137D90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9986191280373844"/>
          <c:y val="0.28610140997758043"/>
          <c:w val="0.20254247504986927"/>
          <c:h val="0.260568541810121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城市分布（占比最多的前十位）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上海</c:v>
                </c:pt>
                <c:pt idx="1">
                  <c:v>北京</c:v>
                </c:pt>
                <c:pt idx="2">
                  <c:v>广州</c:v>
                </c:pt>
                <c:pt idx="3">
                  <c:v>深圳</c:v>
                </c:pt>
                <c:pt idx="4">
                  <c:v>重庆</c:v>
                </c:pt>
                <c:pt idx="5">
                  <c:v>成都</c:v>
                </c:pt>
                <c:pt idx="6">
                  <c:v>杭州</c:v>
                </c:pt>
                <c:pt idx="7">
                  <c:v>南京</c:v>
                </c:pt>
                <c:pt idx="8">
                  <c:v>武汉</c:v>
                </c:pt>
                <c:pt idx="9">
                  <c:v>天津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7.6300000000000007E-2</c:v>
                </c:pt>
                <c:pt idx="1">
                  <c:v>5.0099999999999999E-2</c:v>
                </c:pt>
                <c:pt idx="2">
                  <c:v>3.3799999999999997E-2</c:v>
                </c:pt>
                <c:pt idx="3">
                  <c:v>2.86E-2</c:v>
                </c:pt>
                <c:pt idx="4">
                  <c:v>2.5700000000000001E-2</c:v>
                </c:pt>
                <c:pt idx="5">
                  <c:v>2.29E-2</c:v>
                </c:pt>
                <c:pt idx="6">
                  <c:v>2.2800000000000001E-2</c:v>
                </c:pt>
                <c:pt idx="7">
                  <c:v>2.2599999999999999E-2</c:v>
                </c:pt>
                <c:pt idx="8">
                  <c:v>2.0500000000000001E-2</c:v>
                </c:pt>
                <c:pt idx="9">
                  <c:v>2.01E-2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6-4E60-AA2E-4D5B7792EF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88098560"/>
        <c:axId val="288117888"/>
      </c:barChart>
      <c:catAx>
        <c:axId val="2880985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zh-CN"/>
          </a:p>
        </c:txPr>
        <c:crossAx val="288117888"/>
        <c:crosses val="autoZero"/>
        <c:auto val="1"/>
        <c:lblAlgn val="ctr"/>
        <c:lblOffset val="100"/>
        <c:noMultiLvlLbl val="0"/>
      </c:catAx>
      <c:valAx>
        <c:axId val="288117888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crossAx val="288098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Sheet5!$B$2:$B$1198</cx:f>
        <cx:lvl ptCount="1197" formatCode="G/通用格式">
          <cx:pt idx="0">13973.166666666666</cx:pt>
          <cx:pt idx="1">2758.159090909091</cx:pt>
          <cx:pt idx="2">2399</cx:pt>
          <cx:pt idx="3">2380.2962962962961</cx:pt>
          <cx:pt idx="4">2059</cx:pt>
          <cx:pt idx="5">1960</cx:pt>
          <cx:pt idx="6">1899</cx:pt>
          <cx:pt idx="7">1599</cx:pt>
          <cx:pt idx="8">1439</cx:pt>
          <cx:pt idx="9">1390.5555555555557</cx:pt>
          <cx:pt idx="10">1378</cx:pt>
          <cx:pt idx="11">1299</cx:pt>
          <cx:pt idx="12">1299</cx:pt>
          <cx:pt idx="13">1202.4375</cx:pt>
          <cx:pt idx="14">1199</cx:pt>
          <cx:pt idx="15">1130</cx:pt>
          <cx:pt idx="16">1100.4615384615386</cx:pt>
          <cx:pt idx="17">1009</cx:pt>
          <cx:pt idx="18">1005</cx:pt>
          <cx:pt idx="19">999</cx:pt>
          <cx:pt idx="20">979</cx:pt>
          <cx:pt idx="21">945</cx:pt>
          <cx:pt idx="22">940.29999999999995</cx:pt>
          <cx:pt idx="23">939</cx:pt>
          <cx:pt idx="24">920</cx:pt>
          <cx:pt idx="25">909.33333333333337</cx:pt>
          <cx:pt idx="26">893.5</cx:pt>
          <cx:pt idx="27">888</cx:pt>
          <cx:pt idx="28">879</cx:pt>
          <cx:pt idx="29">875</cx:pt>
          <cx:pt idx="30">869</cx:pt>
          <cx:pt idx="31">867.5</cx:pt>
          <cx:pt idx="32">866.61538461538464</cx:pt>
          <cx:pt idx="33">861</cx:pt>
          <cx:pt idx="34">860.47826086956525</cx:pt>
          <cx:pt idx="35">859</cx:pt>
          <cx:pt idx="36">838</cx:pt>
          <cx:pt idx="37">829.93333333333328</cx:pt>
          <cx:pt idx="38">829</cx:pt>
          <cx:pt idx="39">828.5</cx:pt>
          <cx:pt idx="40">819</cx:pt>
          <cx:pt idx="41">810</cx:pt>
          <cx:pt idx="42">799.45000000000005</cx:pt>
          <cx:pt idx="43">799</cx:pt>
          <cx:pt idx="44">799</cx:pt>
          <cx:pt idx="45">799</cx:pt>
          <cx:pt idx="46">794</cx:pt>
          <cx:pt idx="47">793.09230769230771</cx:pt>
          <cx:pt idx="48">789</cx:pt>
          <cx:pt idx="49">788</cx:pt>
          <cx:pt idx="50">769</cx:pt>
          <cx:pt idx="51">769</cx:pt>
          <cx:pt idx="52">769</cx:pt>
          <cx:pt idx="53">769</cx:pt>
          <cx:pt idx="54">763.33333333333337</cx:pt>
          <cx:pt idx="55">763</cx:pt>
          <cx:pt idx="56">759</cx:pt>
          <cx:pt idx="57">749</cx:pt>
          <cx:pt idx="58">749</cx:pt>
          <cx:pt idx="59">749</cx:pt>
          <cx:pt idx="60">719</cx:pt>
          <cx:pt idx="61">708</cx:pt>
          <cx:pt idx="62">708</cx:pt>
          <cx:pt idx="63">699</cx:pt>
          <cx:pt idx="64">699</cx:pt>
          <cx:pt idx="65">699</cx:pt>
          <cx:pt idx="66">699</cx:pt>
          <cx:pt idx="67">697</cx:pt>
          <cx:pt idx="68">688.64285714285711</cx:pt>
          <cx:pt idx="69">685.79999999999995</cx:pt>
          <cx:pt idx="70">685</cx:pt>
          <cx:pt idx="71">679</cx:pt>
          <cx:pt idx="72">676</cx:pt>
          <cx:pt idx="73">675.79999999999995</cx:pt>
          <cx:pt idx="74">675</cx:pt>
          <cx:pt idx="75">675</cx:pt>
          <cx:pt idx="76">661.72972972972968</cx:pt>
          <cx:pt idx="77">658.79999999999995</cx:pt>
          <cx:pt idx="78">658</cx:pt>
          <cx:pt idx="79">653.5</cx:pt>
          <cx:pt idx="80">650.93333333333328</cx:pt>
          <cx:pt idx="81">648</cx:pt>
          <cx:pt idx="82">646</cx:pt>
          <cx:pt idx="83">643</cx:pt>
          <cx:pt idx="84">641.21249999999998</cx:pt>
          <cx:pt idx="85">640.0344827586207</cx:pt>
          <cx:pt idx="86">638</cx:pt>
          <cx:pt idx="87">638</cx:pt>
          <cx:pt idx="88">629</cx:pt>
          <cx:pt idx="89">628</cx:pt>
          <cx:pt idx="90">628</cx:pt>
          <cx:pt idx="91">627</cx:pt>
          <cx:pt idx="92">623</cx:pt>
          <cx:pt idx="93">623</cx:pt>
          <cx:pt idx="94">623</cx:pt>
          <cx:pt idx="95">623</cx:pt>
          <cx:pt idx="96">623</cx:pt>
          <cx:pt idx="97">623</cx:pt>
          <cx:pt idx="98">623</cx:pt>
          <cx:pt idx="99">622.64285714285711</cx:pt>
          <cx:pt idx="100">621</cx:pt>
          <cx:pt idx="101">618.64705882352939</cx:pt>
          <cx:pt idx="102">618</cx:pt>
          <cx:pt idx="103">608</cx:pt>
          <cx:pt idx="104">605.44857142857131</cx:pt>
          <cx:pt idx="105">605</cx:pt>
          <cx:pt idx="106">600.70930232558135</cx:pt>
          <cx:pt idx="107">600</cx:pt>
          <cx:pt idx="108">598</cx:pt>
          <cx:pt idx="109">580.29411764705878</cx:pt>
          <cx:pt idx="110">572.33333333333337</cx:pt>
          <cx:pt idx="111">569</cx:pt>
          <cx:pt idx="112">569</cx:pt>
          <cx:pt idx="113">568</cx:pt>
          <cx:pt idx="114">565</cx:pt>
          <cx:pt idx="115">562.5</cx:pt>
          <cx:pt idx="116">558</cx:pt>
          <cx:pt idx="117">558</cx:pt>
          <cx:pt idx="118">556.625</cx:pt>
          <cx:pt idx="119">556</cx:pt>
          <cx:pt idx="120">556</cx:pt>
          <cx:pt idx="121">556</cx:pt>
          <cx:pt idx="122">552.89999999999998</cx:pt>
          <cx:pt idx="123">552</cx:pt>
          <cx:pt idx="124">549</cx:pt>
          <cx:pt idx="125">549</cx:pt>
          <cx:pt idx="126">549</cx:pt>
          <cx:pt idx="127">544.25</cx:pt>
          <cx:pt idx="128">539</cx:pt>
          <cx:pt idx="129">539</cx:pt>
          <cx:pt idx="130">536</cx:pt>
          <cx:pt idx="131">536</cx:pt>
          <cx:pt idx="132">536</cx:pt>
          <cx:pt idx="133">536</cx:pt>
          <cx:pt idx="134">535</cx:pt>
          <cx:pt idx="135">534.33333333333337</cx:pt>
          <cx:pt idx="136">529</cx:pt>
          <cx:pt idx="137">528.57142857142856</cx:pt>
          <cx:pt idx="138">528</cx:pt>
          <cx:pt idx="139">527</cx:pt>
          <cx:pt idx="140">526.33333333333337</cx:pt>
          <cx:pt idx="141">522</cx:pt>
          <cx:pt idx="142">522</cx:pt>
          <cx:pt idx="143">522</cx:pt>
          <cx:pt idx="144">522</cx:pt>
          <cx:pt idx="145">519</cx:pt>
          <cx:pt idx="146">517</cx:pt>
          <cx:pt idx="147">517</cx:pt>
          <cx:pt idx="148">517</cx:pt>
          <cx:pt idx="149">516.89999999999998</cx:pt>
          <cx:pt idx="150">516.89999999999998</cx:pt>
          <cx:pt idx="151">516</cx:pt>
          <cx:pt idx="152">516</cx:pt>
          <cx:pt idx="153">515.60000000000002</cx:pt>
          <cx:pt idx="154">515</cx:pt>
          <cx:pt idx="155">514</cx:pt>
          <cx:pt idx="156">514</cx:pt>
          <cx:pt idx="157">514</cx:pt>
          <cx:pt idx="158">514</cx:pt>
          <cx:pt idx="159">513</cx:pt>
          <cx:pt idx="160">512</cx:pt>
          <cx:pt idx="161">509</cx:pt>
          <cx:pt idx="162">509</cx:pt>
          <cx:pt idx="163">509</cx:pt>
          <cx:pt idx="164">507.39999999999998</cx:pt>
          <cx:pt idx="165">506</cx:pt>
          <cx:pt idx="166">506</cx:pt>
          <cx:pt idx="167">505</cx:pt>
          <cx:pt idx="168">505</cx:pt>
          <cx:pt idx="169">505</cx:pt>
          <cx:pt idx="170">504</cx:pt>
          <cx:pt idx="171">503</cx:pt>
          <cx:pt idx="172">503</cx:pt>
          <cx:pt idx="173">502</cx:pt>
          <cx:pt idx="174">502</cx:pt>
          <cx:pt idx="175">501</cx:pt>
          <cx:pt idx="176">501</cx:pt>
          <cx:pt idx="177">501</cx:pt>
          <cx:pt idx="178">501</cx:pt>
          <cx:pt idx="179">499.80000000000001</cx:pt>
          <cx:pt idx="180">499.5</cx:pt>
          <cx:pt idx="181">499.16666666666669</cx:pt>
          <cx:pt idx="182">499</cx:pt>
          <cx:pt idx="183">499</cx:pt>
          <cx:pt idx="184">495</cx:pt>
          <cx:pt idx="185">493.75</cx:pt>
          <cx:pt idx="186">492.375</cx:pt>
          <cx:pt idx="187">490</cx:pt>
          <cx:pt idx="188">486.25</cx:pt>
          <cx:pt idx="189">484</cx:pt>
          <cx:pt idx="190">484</cx:pt>
          <cx:pt idx="191">482.5</cx:pt>
          <cx:pt idx="192">481.5</cx:pt>
          <cx:pt idx="193">481</cx:pt>
          <cx:pt idx="194">478.83333333333331</cx:pt>
          <cx:pt idx="195">478.5</cx:pt>
          <cx:pt idx="196">474.5</cx:pt>
          <cx:pt idx="197">470</cx:pt>
          <cx:pt idx="198">469.56521739130437</cx:pt>
          <cx:pt idx="199">469</cx:pt>
          <cx:pt idx="200">468</cx:pt>
          <cx:pt idx="201">465.5</cx:pt>
          <cx:pt idx="202">464</cx:pt>
          <cx:pt idx="203">461.20714285714286</cx:pt>
          <cx:pt idx="204">459.09090909090907</cx:pt>
          <cx:pt idx="205">459</cx:pt>
          <cx:pt idx="206">456</cx:pt>
          <cx:pt idx="207">456</cx:pt>
          <cx:pt idx="208">455.84615384615387</cx:pt>
          <cx:pt idx="209">453.5</cx:pt>
          <cx:pt idx="210">448</cx:pt>
          <cx:pt idx="211">447.09090909090907</cx:pt>
          <cx:pt idx="212">447</cx:pt>
          <cx:pt idx="213">440.69999999999999</cx:pt>
          <cx:pt idx="214">438.72222222222223</cx:pt>
          <cx:pt idx="215">438.5</cx:pt>
          <cx:pt idx="216">438.25</cx:pt>
          <cx:pt idx="217">435</cx:pt>
          <cx:pt idx="218">432</cx:pt>
          <cx:pt idx="219">431.84615384615387</cx:pt>
          <cx:pt idx="220">429.66666666666669</cx:pt>
          <cx:pt idx="221">429.625</cx:pt>
          <cx:pt idx="222">429</cx:pt>
          <cx:pt idx="223">424.36170212765956</cx:pt>
          <cx:pt idx="224">423.94999999999999</cx:pt>
          <cx:pt idx="225">423.66666666666669</cx:pt>
          <cx:pt idx="226">422.5</cx:pt>
          <cx:pt idx="227">422</cx:pt>
          <cx:pt idx="228">421.25</cx:pt>
          <cx:pt idx="229">421</cx:pt>
          <cx:pt idx="230">419.18000000000001</cx:pt>
          <cx:pt idx="231">419</cx:pt>
          <cx:pt idx="232">418.48936170212767</cx:pt>
          <cx:pt idx="233">415</cx:pt>
          <cx:pt idx="234">412</cx:pt>
          <cx:pt idx="235">410</cx:pt>
          <cx:pt idx="236">410</cx:pt>
          <cx:pt idx="237">410</cx:pt>
          <cx:pt idx="238">409</cx:pt>
          <cx:pt idx="239">409</cx:pt>
          <cx:pt idx="240">408.5</cx:pt>
          <cx:pt idx="241">408.0333333333333</cx:pt>
          <cx:pt idx="242">407.60000000000002</cx:pt>
          <cx:pt idx="243">406.35000000000002</cx:pt>
          <cx:pt idx="244">405.80000000000001</cx:pt>
          <cx:pt idx="245">405</cx:pt>
          <cx:pt idx="246">404.97142857142859</cx:pt>
          <cx:pt idx="247">403.33333333333331</cx:pt>
          <cx:pt idx="248">400</cx:pt>
          <cx:pt idx="249">399</cx:pt>
          <cx:pt idx="250">397.66666666666669</cx:pt>
          <cx:pt idx="251">396.81818181818181</cx:pt>
          <cx:pt idx="252">396.19999999999999</cx:pt>
          <cx:pt idx="253">396</cx:pt>
          <cx:pt idx="254">395.75909090909096</cx:pt>
          <cx:pt idx="255">395</cx:pt>
          <cx:pt idx="256">392.75</cx:pt>
          <cx:pt idx="257">392.5</cx:pt>
          <cx:pt idx="258">391.39999999999998</cx:pt>
          <cx:pt idx="259">391.33333333333331</cx:pt>
          <cx:pt idx="260">389.07894736842104</cx:pt>
          <cx:pt idx="261">389</cx:pt>
          <cx:pt idx="262">388.63333333333338</cx:pt>
          <cx:pt idx="263">388.60000000000002</cx:pt>
          <cx:pt idx="264">385.78000000000003</cx:pt>
          <cx:pt idx="265">384.30000000000001</cx:pt>
          <cx:pt idx="266">383.39999999999998</cx:pt>
          <cx:pt idx="267">383</cx:pt>
          <cx:pt idx="268">383</cx:pt>
          <cx:pt idx="269">380.45454545454544</cx:pt>
          <cx:pt idx="270">380.43499999999995</cx:pt>
          <cx:pt idx="271">380.22500000000002</cx:pt>
          <cx:pt idx="272">379.39999999999998</cx:pt>
          <cx:pt idx="273">379</cx:pt>
          <cx:pt idx="274">379</cx:pt>
          <cx:pt idx="275">379</cx:pt>
          <cx:pt idx="276">379</cx:pt>
          <cx:pt idx="277">378</cx:pt>
          <cx:pt idx="278">377.60000000000002</cx:pt>
          <cx:pt idx="279">376</cx:pt>
          <cx:pt idx="280">376</cx:pt>
          <cx:pt idx="281">375.72222222222223</cx:pt>
          <cx:pt idx="282">374.80000000000001</cx:pt>
          <cx:pt idx="283">374</cx:pt>
          <cx:pt idx="284">373.66666666666669</cx:pt>
          <cx:pt idx="285">372.19999999999999</cx:pt>
          <cx:pt idx="286">371.88888888888891</cx:pt>
          <cx:pt idx="287">371.39999999999998</cx:pt>
          <cx:pt idx="288">370.56202531645579</cx:pt>
          <cx:pt idx="289">370</cx:pt>
          <cx:pt idx="290">369</cx:pt>
          <cx:pt idx="291">369</cx:pt>
          <cx:pt idx="292">369</cx:pt>
          <cx:pt idx="293">367.5</cx:pt>
          <cx:pt idx="294">367.15263157894736</cx:pt>
          <cx:pt idx="295">363.76635514018693</cx:pt>
          <cx:pt idx="296">363.48333333333335</cx:pt>
          <cx:pt idx="297">363</cx:pt>
          <cx:pt idx="298">363</cx:pt>
          <cx:pt idx="299">362.12857142857143</cx:pt>
          <cx:pt idx="300">362.11818181818177</cx:pt>
          <cx:pt idx="301">361.5</cx:pt>
          <cx:pt idx="302">361.11764705882354</cx:pt>
          <cx:pt idx="303">360.81310592459602</cx:pt>
          <cx:pt idx="304">360.38709677419354</cx:pt>
          <cx:pt idx="305">360</cx:pt>
          <cx:pt idx="306">360</cx:pt>
          <cx:pt idx="307">360</cx:pt>
          <cx:pt idx="308">357.83333333333331</cx:pt>
          <cx:pt idx="309">357.16666666666669</cx:pt>
          <cx:pt idx="310">356.42857142857144</cx:pt>
          <cx:pt idx="311">355.55624999999998</cx:pt>
          <cx:pt idx="312">355.34545454545457</cx:pt>
          <cx:pt idx="313">354.85714285714283</cx:pt>
          <cx:pt idx="314">354</cx:pt>
          <cx:pt idx="315">354</cx:pt>
          <cx:pt idx="316">354</cx:pt>
          <cx:pt idx="317">354</cx:pt>
          <cx:pt idx="318">352.66666666666669</cx:pt>
          <cx:pt idx="319">352.39999999999998</cx:pt>
          <cx:pt idx="320">351.68333333333339</cx:pt>
          <cx:pt idx="321">350.75</cx:pt>
          <cx:pt idx="322">350.70000000000005</cx:pt>
          <cx:pt idx="323">350.39999999999998</cx:pt>
          <cx:pt idx="324">350</cx:pt>
          <cx:pt idx="325">349.75</cx:pt>
          <cx:pt idx="326">349.33333333333331</cx:pt>
          <cx:pt idx="327">349</cx:pt>
          <cx:pt idx="328">349</cx:pt>
          <cx:pt idx="329">349</cx:pt>
          <cx:pt idx="330">349</cx:pt>
          <cx:pt idx="331">348.28497409326422</cx:pt>
          <cx:pt idx="332">347.23076923076923</cx:pt>
          <cx:pt idx="333">346.42666666666662</cx:pt>
          <cx:pt idx="334">343</cx:pt>
          <cx:pt idx="335">342.22727272727275</cx:pt>
          <cx:pt idx="336">342</cx:pt>
          <cx:pt idx="337">341.66666666666669</cx:pt>
          <cx:pt idx="338">340.93333333333334</cx:pt>
          <cx:pt idx="339">338.51724137931035</cx:pt>
          <cx:pt idx="340">338</cx:pt>
          <cx:pt idx="341">337.71428571428572</cx:pt>
          <cx:pt idx="342">337.5</cx:pt>
          <cx:pt idx="343">336.75</cx:pt>
          <cx:pt idx="344">335.58000000000004</cx:pt>
          <cx:pt idx="345">334.55714285714288</cx:pt>
          <cx:pt idx="346">333.75</cx:pt>
          <cx:pt idx="347">333.06000000000006</cx:pt>
          <cx:pt idx="348">332</cx:pt>
          <cx:pt idx="349">332</cx:pt>
          <cx:pt idx="350">330.14285714285717</cx:pt>
          <cx:pt idx="351">329.66666666666669</cx:pt>
          <cx:pt idx="352">328.19999999999999</cx:pt>
          <cx:pt idx="353">327.16666666666669</cx:pt>
          <cx:pt idx="354">326.5</cx:pt>
          <cx:pt idx="355">326.5</cx:pt>
          <cx:pt idx="356">326.28000000000003</cx:pt>
          <cx:pt idx="357">325.92111111111114</cx:pt>
          <cx:pt idx="358">325</cx:pt>
          <cx:pt idx="359">323.71199999999999</cx:pt>
          <cx:pt idx="360">323.58823529411762</cx:pt>
          <cx:pt idx="361">322</cx:pt>
          <cx:pt idx="362">321.63461538461536</cx:pt>
          <cx:pt idx="363">321.60000000000002</cx:pt>
          <cx:pt idx="364">320.9655172413793</cx:pt>
          <cx:pt idx="365">319.65172413793101</cx:pt>
          <cx:pt idx="366">319</cx:pt>
          <cx:pt idx="367">319</cx:pt>
          <cx:pt idx="368">319</cx:pt>
          <cx:pt idx="369">318.86874999999998</cx:pt>
          <cx:pt idx="370">316.52105263157893</cx:pt>
          <cx:pt idx="371">316.5</cx:pt>
          <cx:pt idx="372">316.13333333333338</cx:pt>
          <cx:pt idx="373">314.72500000000002</cx:pt>
          <cx:pt idx="374">314.30000000000001</cx:pt>
          <cx:pt idx="375">313.66666666666669</cx:pt>
          <cx:pt idx="376">313</cx:pt>
          <cx:pt idx="377">311.87758620689658</cx:pt>
          <cx:pt idx="378">311.40909090909093</cx:pt>
          <cx:pt idx="379">310</cx:pt>
          <cx:pt idx="380">309.05882352941177</cx:pt>
          <cx:pt idx="381">309</cx:pt>
          <cx:pt idx="382">308.85714285714295</cx:pt>
          <cx:pt idx="383">307.5</cx:pt>
          <cx:pt idx="384">307.41176470588238</cx:pt>
          <cx:pt idx="385">307</cx:pt>
          <cx:pt idx="386">307</cx:pt>
          <cx:pt idx="387">305</cx:pt>
          <cx:pt idx="388">304.21428571428572</cx:pt>
          <cx:pt idx="389">303.65000000000003</cx:pt>
          <cx:pt idx="390">302.5</cx:pt>
          <cx:pt idx="391">302.30769230769232</cx:pt>
          <cx:pt idx="392">302</cx:pt>
          <cx:pt idx="393">301.33333333333331</cx:pt>
          <cx:pt idx="394">301</cx:pt>
          <cx:pt idx="395">300.5</cx:pt>
          <cx:pt idx="396">300.41176470588238</cx:pt>
          <cx:pt idx="397">299.85000000000002</cx:pt>
          <cx:pt idx="398">299</cx:pt>
          <cx:pt idx="399">299</cx:pt>
          <cx:pt idx="400">299</cx:pt>
          <cx:pt idx="401">299</cx:pt>
          <cx:pt idx="402">298.60000000000002</cx:pt>
          <cx:pt idx="403">297.14285714285717</cx:pt>
          <cx:pt idx="404">296.69</cx:pt>
          <cx:pt idx="405">295.94736842105266</cx:pt>
          <cx:pt idx="406">295.84285714285716</cx:pt>
          <cx:pt idx="407">293.83333333333331</cx:pt>
          <cx:pt idx="408">292.6521739130435</cx:pt>
          <cx:pt idx="409">291.625</cx:pt>
          <cx:pt idx="410">290.81818181818181</cx:pt>
          <cx:pt idx="411">290.26666666666665</cx:pt>
          <cx:pt idx="412">289.5</cx:pt>
          <cx:pt idx="413">289.5</cx:pt>
          <cx:pt idx="414">289.16666666666669</cx:pt>
          <cx:pt idx="415">289</cx:pt>
          <cx:pt idx="416">288</cx:pt>
          <cx:pt idx="417">287.60000000000002</cx:pt>
          <cx:pt idx="418">287.5</cx:pt>
          <cx:pt idx="419">287.33333333333331</cx:pt>
          <cx:pt idx="420">286.11538461538464</cx:pt>
          <cx:pt idx="421">286</cx:pt>
          <cx:pt idx="422">285.75</cx:pt>
          <cx:pt idx="423">283.80000000000001</cx:pt>
          <cx:pt idx="424">282.42857142857144</cx:pt>
          <cx:pt idx="425">281.09999999999997</cx:pt>
          <cx:pt idx="426">280.80000000000001</cx:pt>
          <cx:pt idx="427">280.09411764705879</cx:pt>
          <cx:pt idx="428">278.85000000000002</cx:pt>
          <cx:pt idx="429">278.5</cx:pt>
          <cx:pt idx="430">278</cx:pt>
          <cx:pt idx="431">277.66666666666669</cx:pt>
          <cx:pt idx="432">277</cx:pt>
          <cx:pt idx="433">275.33333333333331</cx:pt>
          <cx:pt idx="434">274</cx:pt>
          <cx:pt idx="435">273.8047619047619</cx:pt>
          <cx:pt idx="436">273</cx:pt>
          <cx:pt idx="437">272.75</cx:pt>
          <cx:pt idx="438">272</cx:pt>
          <cx:pt idx="439">272</cx:pt>
          <cx:pt idx="440">272</cx:pt>
          <cx:pt idx="441">271.5</cx:pt>
          <cx:pt idx="442">270.62535211267601</cx:pt>
          <cx:pt idx="443">270</cx:pt>
          <cx:pt idx="444">268.89999999999998</cx:pt>
          <cx:pt idx="445">268.5</cx:pt>
          <cx:pt idx="446">268</cx:pt>
          <cx:pt idx="447">267.89999999999998</cx:pt>
          <cx:pt idx="448">267</cx:pt>
          <cx:pt idx="449">265.35000000000002</cx:pt>
          <cx:pt idx="450">265.19999999999999</cx:pt>
          <cx:pt idx="451">264.5</cx:pt>
          <cx:pt idx="452">264</cx:pt>
          <cx:pt idx="453">264</cx:pt>
          <cx:pt idx="454">261.66666666666669</cx:pt>
          <cx:pt idx="455">261.16666666666669</cx:pt>
          <cx:pt idx="456">260</cx:pt>
          <cx:pt idx="457">259.73913043478262</cx:pt>
          <cx:pt idx="458">259</cx:pt>
          <cx:pt idx="459">259</cx:pt>
          <cx:pt idx="460">258.55714285714288</cx:pt>
          <cx:pt idx="461">258</cx:pt>
          <cx:pt idx="462">257.16666666666669</cx:pt>
          <cx:pt idx="463">255</cx:pt>
          <cx:pt idx="464">255</cx:pt>
          <cx:pt idx="465">255</cx:pt>
          <cx:pt idx="466">253.73333333333332</cx:pt>
          <cx:pt idx="467">253.16666666666666</cx:pt>
          <cx:pt idx="468">252.94999999999999</cx:pt>
          <cx:pt idx="469">252.66666666666666</cx:pt>
          <cx:pt idx="470">252</cx:pt>
          <cx:pt idx="471">251</cx:pt>
          <cx:pt idx="472">250.125</cx:pt>
          <cx:pt idx="473">250</cx:pt>
          <cx:pt idx="474">250</cx:pt>
          <cx:pt idx="475">249.66666666666666</cx:pt>
          <cx:pt idx="476">249</cx:pt>
          <cx:pt idx="477">249</cx:pt>
          <cx:pt idx="478">248.68918918918919</cx:pt>
          <cx:pt idx="479">248</cx:pt>
          <cx:pt idx="480">248</cx:pt>
          <cx:pt idx="481">248</cx:pt>
          <cx:pt idx="482">247.5</cx:pt>
          <cx:pt idx="483">246.25</cx:pt>
          <cx:pt idx="484">245.1818181818181</cx:pt>
          <cx:pt idx="485">244.25454545454548</cx:pt>
          <cx:pt idx="486">244</cx:pt>
          <cx:pt idx="487">242.5</cx:pt>
          <cx:pt idx="488">242.11875000000001</cx:pt>
          <cx:pt idx="489">242</cx:pt>
          <cx:pt idx="490">240.64444444444445</cx:pt>
          <cx:pt idx="491">240</cx:pt>
          <cx:pt idx="492">239.81666666666669</cx:pt>
          <cx:pt idx="493">238.4284090909091</cx:pt>
          <cx:pt idx="494">237</cx:pt>
          <cx:pt idx="495">236</cx:pt>
          <cx:pt idx="496">235.66666666666666</cx:pt>
          <cx:pt idx="497">235.5</cx:pt>
          <cx:pt idx="498">234.10975609756099</cx:pt>
          <cx:pt idx="499">233</cx:pt>
          <cx:pt idx="500">231</cx:pt>
          <cx:pt idx="501">228</cx:pt>
          <cx:pt idx="502">227.64499999999998</cx:pt>
          <cx:pt idx="503">227.5</cx:pt>
          <cx:pt idx="504">227.19999999999999</cx:pt>
          <cx:pt idx="505">226.28095238095236</cx:pt>
          <cx:pt idx="506">226.26666666666668</cx:pt>
          <cx:pt idx="507">225.44186046511629</cx:pt>
          <cx:pt idx="508">224.50549450549451</cx:pt>
          <cx:pt idx="509">222.90000000000001</cx:pt>
          <cx:pt idx="510">222.75</cx:pt>
          <cx:pt idx="511">222.69999999999999</cx:pt>
          <cx:pt idx="512">222.69999999999999</cx:pt>
          <cx:pt idx="513">221.57142857142858</cx:pt>
          <cx:pt idx="514">220</cx:pt>
          <cx:pt idx="515">218.5</cx:pt>
          <cx:pt idx="516">218</cx:pt>
          <cx:pt idx="517">218</cx:pt>
          <cx:pt idx="518">217.66666666666666</cx:pt>
          <cx:pt idx="519">217</cx:pt>
          <cx:pt idx="520">217</cx:pt>
          <cx:pt idx="521">216</cx:pt>
          <cx:pt idx="522">214.33333333333334</cx:pt>
          <cx:pt idx="523">213.30000000000001</cx:pt>
          <cx:pt idx="524">213</cx:pt>
          <cx:pt idx="525">210.64666666666668</cx:pt>
          <cx:pt idx="526">209.84999999999994</cx:pt>
          <cx:pt idx="527">209.46666666666667</cx:pt>
          <cx:pt idx="528">209.16666666666666</cx:pt>
          <cx:pt idx="529">209.09090909090909</cx:pt>
          <cx:pt idx="530">209</cx:pt>
          <cx:pt idx="531">208.19999999999987</cx:pt>
          <cx:pt idx="532">208</cx:pt>
          <cx:pt idx="533">208</cx:pt>
          <cx:pt idx="534">208</cx:pt>
          <cx:pt idx="535">207.5</cx:pt>
          <cx:pt idx="536">207</cx:pt>
          <cx:pt idx="537">206.83333333333334</cx:pt>
          <cx:pt idx="538">205.5</cx:pt>
          <cx:pt idx="539">204.0612244897959</cx:pt>
          <cx:pt idx="540">204</cx:pt>
          <cx:pt idx="541">203.33333333333334</cx:pt>
          <cx:pt idx="542">203.18000000000001</cx:pt>
          <cx:pt idx="543">202.26724137931035</cx:pt>
          <cx:pt idx="544">201.66666666666666</cx:pt>
          <cx:pt idx="545">201.125</cx:pt>
          <cx:pt idx="546">200.26666666666668</cx:pt>
          <cx:pt idx="547">199</cx:pt>
          <cx:pt idx="548">199</cx:pt>
          <cx:pt idx="549">199</cx:pt>
          <cx:pt idx="550">198</cx:pt>
          <cx:pt idx="551">198</cx:pt>
          <cx:pt idx="552">198</cx:pt>
          <cx:pt idx="553">198</cx:pt>
          <cx:pt idx="554">198</cx:pt>
          <cx:pt idx="555">198</cx:pt>
          <cx:pt idx="556">197.80769230769232</cx:pt>
          <cx:pt idx="557">197.5</cx:pt>
          <cx:pt idx="558">197.25</cx:pt>
          <cx:pt idx="559">197.22222222222223</cx:pt>
          <cx:pt idx="560">195.88043478260869</cx:pt>
          <cx:pt idx="561">195.78571428571428</cx:pt>
          <cx:pt idx="562">195.5</cx:pt>
          <cx:pt idx="563">195</cx:pt>
          <cx:pt idx="564">194.87647058823529</cx:pt>
          <cx:pt idx="565">194.84999999999997</cx:pt>
          <cx:pt idx="566">194.77777777777777</cx:pt>
          <cx:pt idx="567">194.25</cx:pt>
          <cx:pt idx="568">194.06666666666669</cx:pt>
          <cx:pt idx="569">194.0333333333333</cx:pt>
          <cx:pt idx="570">193.33333333333334</cx:pt>
          <cx:pt idx="571">193.29411764705881</cx:pt>
          <cx:pt idx="572">193</cx:pt>
          <cx:pt idx="573">190.18947368421053</cx:pt>
          <cx:pt idx="574">189.13365384615386</cx:pt>
          <cx:pt idx="575">189</cx:pt>
          <cx:pt idx="576">188.84999999999999</cx:pt>
          <cx:pt idx="577">188.5</cx:pt>
          <cx:pt idx="578">187.29999999999998</cx:pt>
          <cx:pt idx="579">186.53786982248522</cx:pt>
          <cx:pt idx="580">185.75</cx:pt>
          <cx:pt idx="581">185</cx:pt>
          <cx:pt idx="582">183.5</cx:pt>
          <cx:pt idx="583">182.25</cx:pt>
          <cx:pt idx="584">182</cx:pt>
          <cx:pt idx="585">181.5</cx:pt>
          <cx:pt idx="586">179.5</cx:pt>
          <cx:pt idx="587">179</cx:pt>
          <cx:pt idx="588">178</cx:pt>
          <cx:pt idx="589">177.97363636363707</cx:pt>
          <cx:pt idx="590">177</cx:pt>
          <cx:pt idx="591">176.5</cx:pt>
          <cx:pt idx="592">175</cx:pt>
          <cx:pt idx="593">175</cx:pt>
          <cx:pt idx="594">175</cx:pt>
          <cx:pt idx="595">175</cx:pt>
          <cx:pt idx="596">174.75</cx:pt>
          <cx:pt idx="597">174.15000000000001</cx:pt>
          <cx:pt idx="598">174</cx:pt>
          <cx:pt idx="599">174</cx:pt>
          <cx:pt idx="600">172.55555555555554</cx:pt>
          <cx:pt idx="601">171.75</cx:pt>
          <cx:pt idx="602">171.5</cx:pt>
          <cx:pt idx="603">171.22222222222223</cx:pt>
          <cx:pt idx="604">170.84999999999999</cx:pt>
          <cx:pt idx="605">169.34999999999999</cx:pt>
          <cx:pt idx="606">169</cx:pt>
          <cx:pt idx="607">169</cx:pt>
          <cx:pt idx="608">169</cx:pt>
          <cx:pt idx="609">168.69565217391303</cx:pt>
          <cx:pt idx="610">168.59999999999999</cx:pt>
          <cx:pt idx="611">167.84999999999999</cx:pt>
          <cx:pt idx="612">167.69999999999999</cx:pt>
          <cx:pt idx="613">165.86666666666667</cx:pt>
          <cx:pt idx="614">165.53125</cx:pt>
          <cx:pt idx="615">165</cx:pt>
          <cx:pt idx="616">165</cx:pt>
          <cx:pt idx="617">165</cx:pt>
          <cx:pt idx="618">164.84999999999999</cx:pt>
          <cx:pt idx="619">164.625</cx:pt>
          <cx:pt idx="620">164.59999999999999</cx:pt>
          <cx:pt idx="621">164.25</cx:pt>
          <cx:pt idx="622">163.66666666666666</cx:pt>
          <cx:pt idx="623">163</cx:pt>
          <cx:pt idx="624">162.75</cx:pt>
          <cx:pt idx="625">161.66666666666666</cx:pt>
          <cx:pt idx="626">160.94999999999987</cx:pt>
          <cx:pt idx="627">160.72499999999999</cx:pt>
          <cx:pt idx="628">160.72368421052633</cx:pt>
          <cx:pt idx="629">160.28571428571428</cx:pt>
          <cx:pt idx="630">160.19999999999999</cx:pt>
          <cx:pt idx="631">160.19999999999999</cx:pt>
          <cx:pt idx="632">159.65312499999999</cx:pt>
          <cx:pt idx="633">159.33333333333334</cx:pt>
          <cx:pt idx="634">159</cx:pt>
          <cx:pt idx="635">159</cx:pt>
          <cx:pt idx="636">158.69999999999999</cx:pt>
          <cx:pt idx="637">158.25</cx:pt>
          <cx:pt idx="638">158.25</cx:pt>
          <cx:pt idx="639">157.35000000000016</cx:pt>
          <cx:pt idx="640">157.25</cx:pt>
          <cx:pt idx="641">156</cx:pt>
          <cx:pt idx="642">156</cx:pt>
          <cx:pt idx="643">155.69999999999987</cx:pt>
          <cx:pt idx="644">155.25</cx:pt>
          <cx:pt idx="645">155</cx:pt>
          <cx:pt idx="646">154.91666666666666</cx:pt>
          <cx:pt idx="647">153.75</cx:pt>
          <cx:pt idx="648">153.44999999999999</cx:pt>
          <cx:pt idx="649">153</cx:pt>
          <cx:pt idx="650">151.75</cx:pt>
          <cx:pt idx="651">151.25</cx:pt>
          <cx:pt idx="652">151.22222222222223</cx:pt>
          <cx:pt idx="653">149.85000000000005</cx:pt>
          <cx:pt idx="654">149.85000000000005</cx:pt>
          <cx:pt idx="655">149.84999999999999</cx:pt>
          <cx:pt idx="656">149.84999999999997</cx:pt>
          <cx:pt idx="657">149.69999999999999</cx:pt>
          <cx:pt idx="658">149.25555555555556</cx:pt>
          <cx:pt idx="659">149</cx:pt>
          <cx:pt idx="660">149</cx:pt>
          <cx:pt idx="661">149</cx:pt>
          <cx:pt idx="662">148.34999999999999</cx:pt>
          <cx:pt idx="663">148.34999999999999</cx:pt>
          <cx:pt idx="664">148.34999999999997</cx:pt>
          <cx:pt idx="665">148.34999999999994</cx:pt>
          <cx:pt idx="666">148.28571428571428</cx:pt>
          <cx:pt idx="667">147</cx:pt>
          <cx:pt idx="668">147</cx:pt>
          <cx:pt idx="669">147</cx:pt>
          <cx:pt idx="670">147</cx:pt>
          <cx:pt idx="671">147</cx:pt>
          <cx:pt idx="672">145.8807692307692</cx:pt>
          <cx:pt idx="673">145.35000000000005</cx:pt>
          <cx:pt idx="674">145.34999999999999</cx:pt>
          <cx:pt idx="675">145.20000000000002</cx:pt>
          <cx:pt idx="676">145</cx:pt>
          <cx:pt idx="677">144.40000000000001</cx:pt>
          <cx:pt idx="678">144.1904761904762</cx:pt>
          <cx:pt idx="679">143.70000000000002</cx:pt>
          <cx:pt idx="680">143.5</cx:pt>
          <cx:pt idx="681">143.25</cx:pt>
          <cx:pt idx="682">143.05405405405406</cx:pt>
          <cx:pt idx="683">142.70149253731344</cx:pt>
          <cx:pt idx="684">142.40000000000001</cx:pt>
          <cx:pt idx="685">141.19999999999999</cx:pt>
          <cx:pt idx="686">141.14729729729729</cx:pt>
          <cx:pt idx="687">139.51433121019107</cx:pt>
          <cx:pt idx="688">139</cx:pt>
          <cx:pt idx="689">139</cx:pt>
          <cx:pt idx="690">138.84999999999999</cx:pt>
          <cx:pt idx="691">138.59999999999999</cx:pt>
          <cx:pt idx="692">138.5</cx:pt>
          <cx:pt idx="693">138</cx:pt>
          <cx:pt idx="694">138</cx:pt>
          <cx:pt idx="695">138</cx:pt>
          <cx:pt idx="696">137.81818181818181</cx:pt>
          <cx:pt idx="697">137.5</cx:pt>
          <cx:pt idx="698">137.25</cx:pt>
          <cx:pt idx="699">137.25</cx:pt>
          <cx:pt idx="700">137</cx:pt>
          <cx:pt idx="701">136.59259259259258</cx:pt>
          <cx:pt idx="702">136.34999999999994</cx:pt>
          <cx:pt idx="703">136.29166666666666</cx:pt>
          <cx:pt idx="704">136.25</cx:pt>
          <cx:pt idx="705">136.0655737704918</cx:pt>
          <cx:pt idx="706">136.04999999999998</cx:pt>
          <cx:pt idx="707">135</cx:pt>
          <cx:pt idx="708">134.85000000000002</cx:pt>
          <cx:pt idx="709">134.84999999999999</cx:pt>
          <cx:pt idx="710">134.84999999999994</cx:pt>
          <cx:pt idx="711">134.69999999999999</cx:pt>
          <cx:pt idx="712">134</cx:pt>
          <cx:pt idx="713">134</cx:pt>
          <cx:pt idx="714">133.34999999999999</cx:pt>
          <cx:pt idx="715">133.34999999999999</cx:pt>
          <cx:pt idx="716">133.34999999999994</cx:pt>
          <cx:pt idx="717">133</cx:pt>
          <cx:pt idx="718">132.75</cx:pt>
          <cx:pt idx="719">132.30769230769232</cx:pt>
          <cx:pt idx="720">132.14117647058825</cx:pt>
          <cx:pt idx="721">131.84999999999999</cx:pt>
          <cx:pt idx="722">130.50344827586207</cx:pt>
          <cx:pt idx="723">130.5</cx:pt>
          <cx:pt idx="724">130.42307692307693</cx:pt>
          <cx:pt idx="725">130.08403361344537</cx:pt>
          <cx:pt idx="726">130</cx:pt>
          <cx:pt idx="727">130</cx:pt>
          <cx:pt idx="728">130</cx:pt>
          <cx:pt idx="729">129</cx:pt>
          <cx:pt idx="730">128.90000000000001</cx:pt>
          <cx:pt idx="731">128.84999999999999</cx:pt>
          <cx:pt idx="732">128.75</cx:pt>
          <cx:pt idx="733">128.25</cx:pt>
          <cx:pt idx="734">128</cx:pt>
          <cx:pt idx="735">128</cx:pt>
          <cx:pt idx="736">128</cx:pt>
          <cx:pt idx="737">127.83333333333333</cx:pt>
          <cx:pt idx="738">127.8153374233129</cx:pt>
          <cx:pt idx="739">127.75</cx:pt>
          <cx:pt idx="740">127</cx:pt>
          <cx:pt idx="741">126.75</cx:pt>
          <cx:pt idx="742">125.84999999999998</cx:pt>
          <cx:pt idx="743">125.60431654676259</cx:pt>
          <cx:pt idx="744">125.5</cx:pt>
          <cx:pt idx="745">125.17647058823529</cx:pt>
          <cx:pt idx="746">125</cx:pt>
          <cx:pt idx="747">125</cx:pt>
          <cx:pt idx="748">124.95999999999999</cx:pt>
          <cx:pt idx="749">124.95999999999999</cx:pt>
          <cx:pt idx="750">124.95999999999999</cx:pt>
          <cx:pt idx="751">124.5</cx:pt>
          <cx:pt idx="752">124.48333333333333</cx:pt>
          <cx:pt idx="753">124.34999999999999</cx:pt>
          <cx:pt idx="754">124</cx:pt>
          <cx:pt idx="755">123.90000000000002</cx:pt>
          <cx:pt idx="756">123</cx:pt>
          <cx:pt idx="757">122.35714285714286</cx:pt>
          <cx:pt idx="758">122.25</cx:pt>
          <cx:pt idx="759">122</cx:pt>
          <cx:pt idx="760">122</cx:pt>
          <cx:pt idx="761">122</cx:pt>
          <cx:pt idx="762">121.79999999999966</cx:pt>
          <cx:pt idx="763">121.5</cx:pt>
          <cx:pt idx="764">121.2</cx:pt>
          <cx:pt idx="765">120.75</cx:pt>
          <cx:pt idx="766">120.71705882352941</cx:pt>
          <cx:pt idx="767">119.84999999999999</cx:pt>
          <cx:pt idx="768">119.84999999999999</cx:pt>
          <cx:pt idx="769">119.84999999999995</cx:pt>
          <cx:pt idx="770">119.70000000000027</cx:pt>
          <cx:pt idx="771">119</cx:pt>
          <cx:pt idx="772">119</cx:pt>
          <cx:pt idx="773">119</cx:pt>
          <cx:pt idx="774">118.40000000000001</cx:pt>
          <cx:pt idx="775">118.35000000000001</cx:pt>
          <cx:pt idx="776">118</cx:pt>
          <cx:pt idx="777">118</cx:pt>
          <cx:pt idx="778">117.95454545454545</cx:pt>
          <cx:pt idx="779">117.75</cx:pt>
          <cx:pt idx="780">116.84999999999999</cx:pt>
          <cx:pt idx="781">116.61746031746031</cx:pt>
          <cx:pt idx="782">116</cx:pt>
          <cx:pt idx="783">116</cx:pt>
          <cx:pt idx="784">115.59999999999999</cx:pt>
          <cx:pt idx="785">115.35000000000001</cx:pt>
          <cx:pt idx="786">114.5615763546798</cx:pt>
          <cx:pt idx="787">114.29999999999995</cx:pt>
          <cx:pt idx="788">113.40000000000002</cx:pt>
          <cx:pt idx="789">113.40000000000001</cx:pt>
          <cx:pt idx="790">113.35185185185185</cx:pt>
          <cx:pt idx="791">113</cx:pt>
          <cx:pt idx="792">112.63333333333333</cx:pt>
          <cx:pt idx="793">112.5</cx:pt>
          <cx:pt idx="794">111.4375</cx:pt>
          <cx:pt idx="795">111</cx:pt>
          <cx:pt idx="796">110.84999999999999</cx:pt>
          <cx:pt idx="797">110.84999999999998</cx:pt>
          <cx:pt idx="798">110.84999999999997</cx:pt>
          <cx:pt idx="799">110.40000000000001</cx:pt>
          <cx:pt idx="800">110.40000000000001</cx:pt>
          <cx:pt idx="801">110.39999999999999</cx:pt>
          <cx:pt idx="802">110.25</cx:pt>
          <cx:pt idx="803">109.34999999999999</cx:pt>
          <cx:pt idx="804">109.03125</cx:pt>
          <cx:pt idx="805">109</cx:pt>
          <cx:pt idx="806">109</cx:pt>
          <cx:pt idx="807">109</cx:pt>
          <cx:pt idx="808">109</cx:pt>
          <cx:pt idx="809">108.75</cx:pt>
          <cx:pt idx="810">108.75</cx:pt>
          <cx:pt idx="811">107.84999999999999</cx:pt>
          <cx:pt idx="812">107.70000000000003</cx:pt>
          <cx:pt idx="813">107.21777777777766</cx:pt>
          <cx:pt idx="814">107</cx:pt>
          <cx:pt idx="815">107</cx:pt>
          <cx:pt idx="816">106.85815384615385</cx:pt>
          <cx:pt idx="817">106.35000000000001</cx:pt>
          <cx:pt idx="818">106.34999999999999</cx:pt>
          <cx:pt idx="819">106.34999999999999</cx:pt>
          <cx:pt idx="820">106</cx:pt>
          <cx:pt idx="821">106</cx:pt>
          <cx:pt idx="822">106</cx:pt>
          <cx:pt idx="823">104.84999999999999</cx:pt>
          <cx:pt idx="824">104.84999999999997</cx:pt>
          <cx:pt idx="825">103.35000000000001</cx:pt>
          <cx:pt idx="826">103.34999999999999</cx:pt>
          <cx:pt idx="827">103.34999999999999</cx:pt>
          <cx:pt idx="828">102.75</cx:pt>
          <cx:pt idx="829">102</cx:pt>
          <cx:pt idx="830">100.35000000000008</cx:pt>
          <cx:pt idx="831">100.35000000000005</cx:pt>
          <cx:pt idx="832">100.05000000000011</cx:pt>
          <cx:pt idx="833">99.75</cx:pt>
          <cx:pt idx="834">99.480000000000004</cx:pt>
          <cx:pt idx="835">99</cx:pt>
          <cx:pt idx="836">99</cx:pt>
          <cx:pt idx="837">99</cx:pt>
          <cx:pt idx="838">99</cx:pt>
          <cx:pt idx="839">99</cx:pt>
          <cx:pt idx="840">99</cx:pt>
          <cx:pt idx="841">99</cx:pt>
          <cx:pt idx="842">99</cx:pt>
          <cx:pt idx="843">99</cx:pt>
          <cx:pt idx="844">99</cx:pt>
          <cx:pt idx="845">99</cx:pt>
          <cx:pt idx="846">99</cx:pt>
          <cx:pt idx="847">99</cx:pt>
          <cx:pt idx="848">99</cx:pt>
          <cx:pt idx="849">99</cx:pt>
          <cx:pt idx="850">98.849999999999994</cx:pt>
          <cx:pt idx="851">98</cx:pt>
          <cx:pt idx="852">97.349999999999994</cx:pt>
          <cx:pt idx="853">96.5</cx:pt>
          <cx:pt idx="854">96</cx:pt>
          <cx:pt idx="855">95.850000000000009</cx:pt>
          <cx:pt idx="856">95.413636363636357</cx:pt>
          <cx:pt idx="857">94.799999999999997</cx:pt>
          <cx:pt idx="858">94.349999999999994</cx:pt>
          <cx:pt idx="859">93</cx:pt>
          <cx:pt idx="860">89.849999999999994</cx:pt>
          <cx:pt idx="861">89.849999999999994</cx:pt>
          <cx:pt idx="862">89.84999999999998</cx:pt>
          <cx:pt idx="863">89.700000000000031</cx:pt>
          <cx:pt idx="864">89.699999999999889</cx:pt>
          <cx:pt idx="865">89</cx:pt>
          <cx:pt idx="866">89</cx:pt>
          <cx:pt idx="867">89</cx:pt>
          <cx:pt idx="868">89</cx:pt>
          <cx:pt idx="869">89</cx:pt>
          <cx:pt idx="870">88.75</cx:pt>
          <cx:pt idx="871">88.200000000000031</cx:pt>
          <cx:pt idx="872">88</cx:pt>
          <cx:pt idx="873">88</cx:pt>
          <cx:pt idx="874">88</cx:pt>
          <cx:pt idx="875">87</cx:pt>
          <cx:pt idx="876">87</cx:pt>
          <cx:pt idx="877">87</cx:pt>
          <cx:pt idx="878">87</cx:pt>
          <cx:pt idx="879">86.849999999999994</cx:pt>
          <cx:pt idx="880">86.5</cx:pt>
          <cx:pt idx="881">86</cx:pt>
          <cx:pt idx="882">85.200000000000017</cx:pt>
          <cx:pt idx="883">85.200000000000017</cx:pt>
          <cx:pt idx="884">84.666666666666671</cx:pt>
          <cx:pt idx="885">84</cx:pt>
          <cx:pt idx="886">83.333333333333329</cx:pt>
          <cx:pt idx="887">82.5</cx:pt>
          <cx:pt idx="888">80.849999999999994</cx:pt>
          <cx:pt idx="889">80</cx:pt>
          <cx:pt idx="890">80</cx:pt>
          <cx:pt idx="891">80</cx:pt>
          <cx:pt idx="892">80</cx:pt>
          <cx:pt idx="893">79</cx:pt>
          <cx:pt idx="894">79</cx:pt>
          <cx:pt idx="895">79</cx:pt>
          <cx:pt idx="896">79</cx:pt>
          <cx:pt idx="897">79</cx:pt>
          <cx:pt idx="898">78</cx:pt>
          <cx:pt idx="899">78</cx:pt>
          <cx:pt idx="900">77.850000000000009</cx:pt>
          <cx:pt idx="901">77.849999999999994</cx:pt>
          <cx:pt idx="902">74.849999999999994</cx:pt>
          <cx:pt idx="903">74.849999999999994</cx:pt>
          <cx:pt idx="904">74.700000000000003</cx:pt>
          <cx:pt idx="905">74.700000000000003</cx:pt>
          <cx:pt idx="906">74.25</cx:pt>
          <cx:pt idx="907">74.25</cx:pt>
          <cx:pt idx="908">73.350000000000009</cx:pt>
          <cx:pt idx="909">73.349999999999994</cx:pt>
          <cx:pt idx="910">73.349999999999994</cx:pt>
          <cx:pt idx="911">73.349999999999966</cx:pt>
          <cx:pt idx="912">73</cx:pt>
          <cx:pt idx="913">73</cx:pt>
          <cx:pt idx="914">70.349999999999994</cx:pt>
          <cx:pt idx="915">70.25</cx:pt>
          <cx:pt idx="916">70</cx:pt>
          <cx:pt idx="917">70</cx:pt>
          <cx:pt idx="918">70</cx:pt>
          <cx:pt idx="919">69.75</cx:pt>
          <cx:pt idx="920">69</cx:pt>
          <cx:pt idx="921">69</cx:pt>
          <cx:pt idx="922">68.727499999999992</cx:pt>
          <cx:pt idx="923">68.474999999999994</cx:pt>
          <cx:pt idx="924">68.25</cx:pt>
          <cx:pt idx="925">68.25</cx:pt>
          <cx:pt idx="926">68.100000000000009</cx:pt>
          <cx:pt idx="927">68</cx:pt>
          <cx:pt idx="928">68</cx:pt>
          <cx:pt idx="929">68</cx:pt>
          <cx:pt idx="930">68</cx:pt>
          <cx:pt idx="931">66.799999999999997</cx:pt>
          <cx:pt idx="932">66.799999999999997</cx:pt>
          <cx:pt idx="933">65.700000000000003</cx:pt>
          <cx:pt idx="934">65.669536423840711</cx:pt>
          <cx:pt idx="935">65</cx:pt>
          <cx:pt idx="936">63.450000000000031</cx:pt>
          <cx:pt idx="937">61.600000000000001</cx:pt>
          <cx:pt idx="938">59.850000000000009</cx:pt>
          <cx:pt idx="939">59.850000000000001</cx:pt>
          <cx:pt idx="940">59.029411764705884</cx:pt>
          <cx:pt idx="941">59</cx:pt>
          <cx:pt idx="942">59</cx:pt>
          <cx:pt idx="943">59</cx:pt>
          <cx:pt idx="944">57.75</cx:pt>
          <cx:pt idx="945">57.75</cx:pt>
          <cx:pt idx="946">57.75</cx:pt>
          <cx:pt idx="947">57.416666666666664</cx:pt>
          <cx:pt idx="948">57.300000000000111</cx:pt>
          <cx:pt idx="949">57.1875</cx:pt>
          <cx:pt idx="950">57</cx:pt>
          <cx:pt idx="951">57</cx:pt>
          <cx:pt idx="952">57</cx:pt>
          <cx:pt idx="953">56.850000000000016</cx:pt>
          <cx:pt idx="954">56.850000000000001</cx:pt>
          <cx:pt idx="955">56.700000000000031</cx:pt>
          <cx:pt idx="956">56.25</cx:pt>
          <cx:pt idx="957">56.25</cx:pt>
          <cx:pt idx="958">55.350000000000016</cx:pt>
          <cx:pt idx="959">55.350000000000001</cx:pt>
          <cx:pt idx="960">55.350000000000001</cx:pt>
          <cx:pt idx="961">55</cx:pt>
          <cx:pt idx="962">55</cx:pt>
          <cx:pt idx="963">55</cx:pt>
          <cx:pt idx="964">55</cx:pt>
          <cx:pt idx="965">53.850000000000009</cx:pt>
          <cx:pt idx="966">53.850000000000001</cx:pt>
          <cx:pt idx="967">51.75</cx:pt>
          <cx:pt idx="968">51</cx:pt>
          <cx:pt idx="969">51</cx:pt>
          <cx:pt idx="970">50.850000000000001</cx:pt>
          <cx:pt idx="971">50.850000000000001</cx:pt>
          <cx:pt idx="972">49.5</cx:pt>
          <cx:pt idx="973">49.350000000000009</cx:pt>
          <cx:pt idx="974">49.285714285714285</cx:pt>
          <cx:pt idx="975">49</cx:pt>
          <cx:pt idx="976">49</cx:pt>
          <cx:pt idx="977">49</cx:pt>
          <cx:pt idx="978">49</cx:pt>
          <cx:pt idx="979">49</cx:pt>
          <cx:pt idx="980">49</cx:pt>
          <cx:pt idx="981">49</cx:pt>
          <cx:pt idx="982">48.299999999999997</cx:pt>
          <cx:pt idx="983">48.299999999999997</cx:pt>
          <cx:pt idx="984">48.29999999999999</cx:pt>
          <cx:pt idx="985">48</cx:pt>
          <cx:pt idx="986">47.700000000000003</cx:pt>
          <cx:pt idx="987">47.700000000000003</cx:pt>
          <cx:pt idx="988">46.666666666666664</cx:pt>
          <cx:pt idx="989">46.5</cx:pt>
          <cx:pt idx="990">46.5</cx:pt>
          <cx:pt idx="991">46.350000000000016</cx:pt>
          <cx:pt idx="992">46.350000000000001</cx:pt>
          <cx:pt idx="993">45.75</cx:pt>
          <cx:pt idx="994">45.450000000000003</cx:pt>
          <cx:pt idx="995">45.450000000000003</cx:pt>
          <cx:pt idx="996">45</cx:pt>
          <cx:pt idx="997">45</cx:pt>
          <cx:pt idx="998">45</cx:pt>
          <cx:pt idx="999">44.850000000000009</cx:pt>
          <cx:pt idx="1000">44.850000000000001</cx:pt>
          <cx:pt idx="1001">44.850000000000001</cx:pt>
          <cx:pt idx="1002">44.25</cx:pt>
          <cx:pt idx="1003">44</cx:pt>
          <cx:pt idx="1004">43.350000000000001</cx:pt>
          <cx:pt idx="1005">42.058823529411768</cx:pt>
          <cx:pt idx="1006">41.908695652173925</cx:pt>
          <cx:pt idx="1007">41.850000000000009</cx:pt>
          <cx:pt idx="1008">41.850000000000001</cx:pt>
          <cx:pt idx="1009">41.850000000000001</cx:pt>
          <cx:pt idx="1010">41.25</cx:pt>
          <cx:pt idx="1011">41.25</cx:pt>
          <cx:pt idx="1012">41.25</cx:pt>
          <cx:pt idx="1013">40.799999999999997</cx:pt>
          <cx:pt idx="1014">40.350000000000001</cx:pt>
          <cx:pt idx="1015">40.317857142857143</cx:pt>
          <cx:pt idx="1016">40.200000000000003</cx:pt>
          <cx:pt idx="1017">39.75</cx:pt>
          <cx:pt idx="1018">39.75</cx:pt>
          <cx:pt idx="1019">39.75</cx:pt>
          <cx:pt idx="1020">39.75</cx:pt>
          <cx:pt idx="1021">39.75</cx:pt>
          <cx:pt idx="1022">39.75</cx:pt>
          <cx:pt idx="1023">39.75</cx:pt>
          <cx:pt idx="1024">39.75</cx:pt>
          <cx:pt idx="1025">39.75</cx:pt>
          <cx:pt idx="1026">39.75</cx:pt>
          <cx:pt idx="1027">39.29999999999999</cx:pt>
          <cx:pt idx="1028">39.299999999999969</cx:pt>
          <cx:pt idx="1029">39</cx:pt>
          <cx:pt idx="1030">39</cx:pt>
          <cx:pt idx="1031">38.850000000000001</cx:pt>
          <cx:pt idx="1032">38.25</cx:pt>
          <cx:pt idx="1033">38.25</cx:pt>
          <cx:pt idx="1034">38.25</cx:pt>
          <cx:pt idx="1035">38.25</cx:pt>
          <cx:pt idx="1036">38.25</cx:pt>
          <cx:pt idx="1037">38</cx:pt>
          <cx:pt idx="1038">38</cx:pt>
          <cx:pt idx="1039">37.800000000000004</cx:pt>
          <cx:pt idx="1040">37.350000000000001</cx:pt>
          <cx:pt idx="1041">37.350000000000001</cx:pt>
          <cx:pt idx="1042">37.350000000000001</cx:pt>
          <cx:pt idx="1043">37.350000000000001</cx:pt>
          <cx:pt idx="1044">36.75</cx:pt>
          <cx:pt idx="1045">36</cx:pt>
          <cx:pt idx="1046">35.850000000000016</cx:pt>
          <cx:pt idx="1047">35.850000000000009</cx:pt>
          <cx:pt idx="1048">35.850000000000009</cx:pt>
          <cx:pt idx="1049">35.850000000000001</cx:pt>
          <cx:pt idx="1050">35.850000000000001</cx:pt>
          <cx:pt idx="1051">35.759999999999998</cx:pt>
          <cx:pt idx="1052">35.700000000000024</cx:pt>
          <cx:pt idx="1053">35.700000000000003</cx:pt>
          <cx:pt idx="1054">35.700000000000003</cx:pt>
          <cx:pt idx="1055">35.699999999999996</cx:pt>
          <cx:pt idx="1056">35.699999999999996</cx:pt>
          <cx:pt idx="1057">35</cx:pt>
          <cx:pt idx="1058">35</cx:pt>
          <cx:pt idx="1059">35</cx:pt>
          <cx:pt idx="1060">35</cx:pt>
          <cx:pt idx="1061">35</cx:pt>
          <cx:pt idx="1062">35</cx:pt>
          <cx:pt idx="1063">35</cx:pt>
          <cx:pt idx="1064">34.350000000000001</cx:pt>
          <cx:pt idx="1065">34</cx:pt>
          <cx:pt idx="1066">33.899999999999999</cx:pt>
          <cx:pt idx="1067">33.75</cx:pt>
          <cx:pt idx="1068">33.75</cx:pt>
          <cx:pt idx="1069">33.75</cx:pt>
          <cx:pt idx="1070">33.75</cx:pt>
          <cx:pt idx="1071">33.75</cx:pt>
          <cx:pt idx="1072">33.75</cx:pt>
          <cx:pt idx="1073">33.75</cx:pt>
          <cx:pt idx="1074">33.75</cx:pt>
          <cx:pt idx="1075">33.75</cx:pt>
          <cx:pt idx="1076">33.75</cx:pt>
          <cx:pt idx="1077">33.75</cx:pt>
          <cx:pt idx="1078">33.75</cx:pt>
          <cx:pt idx="1079">33.449999999999996</cx:pt>
          <cx:pt idx="1080">32.850000000000001</cx:pt>
          <cx:pt idx="1081">32.849999999999959</cx:pt>
          <cx:pt idx="1082">32.849999999999959</cx:pt>
          <cx:pt idx="1083">31.349999999999998</cx:pt>
          <cx:pt idx="1084">30</cx:pt>
          <cx:pt idx="1085">30</cx:pt>
          <cx:pt idx="1086">30</cx:pt>
          <cx:pt idx="1087">30</cx:pt>
          <cx:pt idx="1088">28.350000000000009</cx:pt>
          <cx:pt idx="1089">28.199999999999999</cx:pt>
          <cx:pt idx="1090">28.199999999999999</cx:pt>
          <cx:pt idx="1091">28.186363636363641</cx:pt>
          <cx:pt idx="1092">28.166666666666668</cx:pt>
          <cx:pt idx="1093">28</cx:pt>
          <cx:pt idx="1094">28</cx:pt>
          <cx:pt idx="1095">28</cx:pt>
          <cx:pt idx="1096">27.75</cx:pt>
          <cx:pt idx="1097">27.75</cx:pt>
          <cx:pt idx="1098">26.850000000000001</cx:pt>
          <cx:pt idx="1099">26.549999999999997</cx:pt>
          <cx:pt idx="1100">25.350000000000001</cx:pt>
          <cx:pt idx="1101">25.350000000000001</cx:pt>
          <cx:pt idx="1102">25</cx:pt>
          <cx:pt idx="1103">25</cx:pt>
          <cx:pt idx="1104">23.850000000000001</cx:pt>
          <cx:pt idx="1105">23.849999999999998</cx:pt>
          <cx:pt idx="1106">23.849999999999969</cx:pt>
          <cx:pt idx="1107">23.25</cx:pt>
          <cx:pt idx="1108">22.350000000000001</cx:pt>
          <cx:pt idx="1109">22.350000000000001</cx:pt>
          <cx:pt idx="1110">22.350000000000001</cx:pt>
          <cx:pt idx="1111">22.349999999999941</cx:pt>
          <cx:pt idx="1112">21.75</cx:pt>
          <cx:pt idx="1113">21.75</cx:pt>
          <cx:pt idx="1114">20.850000000000001</cx:pt>
          <cx:pt idx="1115">20.850000000000001</cx:pt>
          <cx:pt idx="1116">20.349999999999998</cx:pt>
          <cx:pt idx="1117">20.022857142857166</cx:pt>
          <cx:pt idx="1118">20</cx:pt>
          <cx:pt idx="1119">20</cx:pt>
          <cx:pt idx="1120">19.5</cx:pt>
          <cx:pt idx="1121">19.364571428571313</cx:pt>
          <cx:pt idx="1122">19.350000000000001</cx:pt>
          <cx:pt idx="1123">19</cx:pt>
          <cx:pt idx="1124">18</cx:pt>
          <cx:pt idx="1125">17.210526315789448</cx:pt>
          <cx:pt idx="1126">16.497963800904916</cx:pt>
          <cx:pt idx="1127">16.404139072847926</cx:pt>
          <cx:pt idx="1128">16.350000000000001</cx:pt>
          <cx:pt idx="1129">15.037974683544244</cx:pt>
          <cx:pt idx="1130">14.901324884792855</cx:pt>
          <cx:pt idx="1131">14.870653685674744</cx:pt>
          <cx:pt idx="1132">14.85000000000001</cx:pt>
          <cx:pt idx="1133">14.85</cx:pt>
          <cx:pt idx="1134">14.849999999999998</cx:pt>
          <cx:pt idx="1135">14.849999999999998</cx:pt>
          <cx:pt idx="1136">14.849999999999998</cx:pt>
          <cx:pt idx="1137">14.84999999999998</cx:pt>
          <cx:pt idx="1138">14.849999999999975</cx:pt>
          <cx:pt idx="1139">14.849999999999968</cx:pt>
          <cx:pt idx="1140">13.486956521739133</cx:pt>
          <cx:pt idx="1141">13.397014925373149</cx:pt>
          <cx:pt idx="1142">13.35</cx:pt>
          <cx:pt idx="1143">13.35</cx:pt>
          <cx:pt idx="1144">13.200000000000028</cx:pt>
          <cx:pt idx="1145">13.200000000000026</cx:pt>
          <cx:pt idx="1146">13.200000000000019</cx:pt>
          <cx:pt idx="1147">13.200000000000017</cx:pt>
          <cx:pt idx="1148">13.200000000000006</cx:pt>
          <cx:pt idx="1149">13.200000000000005</cx:pt>
          <cx:pt idx="1150">13.200000000000001</cx:pt>
          <cx:pt idx="1151">13.200000000000001</cx:pt>
          <cx:pt idx="1152">13.200000000000001</cx:pt>
          <cx:pt idx="1153">13.200000000000001</cx:pt>
          <cx:pt idx="1154">13.200000000000001</cx:pt>
          <cx:pt idx="1155">13.199999999999999</cx:pt>
          <cx:pt idx="1156">13.199999999999999</cx:pt>
          <cx:pt idx="1157">13.199999999999999</cx:pt>
          <cx:pt idx="1158">13.199999999999999</cx:pt>
          <cx:pt idx="1159">13.199999999999999</cx:pt>
          <cx:pt idx="1160">13.199999999999999</cx:pt>
          <cx:pt idx="1161">13.199999999999999</cx:pt>
          <cx:pt idx="1162">13.199999999999999</cx:pt>
          <cx:pt idx="1163">13.199999999999999</cx:pt>
          <cx:pt idx="1164">13.199999999999999</cx:pt>
          <cx:pt idx="1165">13.199999999999999</cx:pt>
          <cx:pt idx="1166">13.199999999999999</cx:pt>
          <cx:pt idx="1167">13.199999999999999</cx:pt>
          <cx:pt idx="1168">13.199999999999999</cx:pt>
          <cx:pt idx="1169">13.199999999999999</cx:pt>
          <cx:pt idx="1170">13.199999999999999</cx:pt>
          <cx:pt idx="1171">13.199999999999999</cx:pt>
          <cx:pt idx="1172">13.199999999999999</cx:pt>
          <cx:pt idx="1173">13.199999999999999</cx:pt>
          <cx:pt idx="1174">13.199999999999998</cx:pt>
          <cx:pt idx="1175">13.199999999999996</cx:pt>
          <cx:pt idx="1176">13.199999999999994</cx:pt>
          <cx:pt idx="1177">13.199999999999992</cx:pt>
          <cx:pt idx="1178">13.199999999999992</cx:pt>
          <cx:pt idx="1179">12.43</cx:pt>
          <cx:pt idx="1180">11.85</cx:pt>
          <cx:pt idx="1181">11.85</cx:pt>
          <cx:pt idx="1182">11.25</cx:pt>
          <cx:pt idx="1183">11.25</cx:pt>
          <cx:pt idx="1184">9.75</cx:pt>
          <cx:pt idx="1185">9.3000000000000007</cx:pt>
          <cx:pt idx="1186">8.25</cx:pt>
          <cx:pt idx="1187">7.3499999999999996</cx:pt>
          <cx:pt idx="1188">7.1999999999999984</cx:pt>
          <cx:pt idx="1189">6.2999999999999989</cx:pt>
          <cx:pt idx="1190">5.25</cx:pt>
          <cx:pt idx="1191">5.25</cx:pt>
          <cx:pt idx="1192">4.3499999999999996</cx:pt>
          <cx:pt idx="1193">1</cx:pt>
          <cx:pt idx="1194">1</cx:pt>
          <cx:pt idx="1195">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CN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2</a:t>
            </a:r>
            <a:r>
              <a:rPr lang="zh-CN" altLang="en-US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月</a:t>
            </a:r>
            <a:r>
              <a:rPr lang="en-US" altLang="zh-CN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9</a:t>
            </a:r>
            <a:r>
              <a:rPr lang="zh-CN" altLang="en-US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日商品客单价帕累托分析</a:t>
            </a:r>
          </a:p>
        </cx:rich>
      </cx:tx>
    </cx:title>
    <cx:plotArea>
      <cx:plotAreaRegion>
        <cx:series layoutId="clusteredColumn" uniqueId="{D7289DFA-151A-4CA1-967D-972F04C66033}">
          <cx:tx>
            <cx:txData>
              <cx:f>Sheet5!$B$1</cx:f>
              <cx:v>商品价格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/>
                </a:pPr>
                <a:endParaRPr lang="zh-CN" altLang="en-US" sz="18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等线"/>
                  <a:ea typeface="等线" panose="02010600030101010101" pitchFamily="2" charset="-122"/>
                </a:endParaRPr>
              </a:p>
            </cx:txPr>
            <cx:visibility seriesName="0" categoryName="0" value="1"/>
          </cx:dataLabels>
          <cx:dataId val="0"/>
          <cx:layoutPr>
            <cx:binning intervalClosed="r" underflow="1" overflow="1500">
              <cx:binCount val="26"/>
            </cx:binning>
          </cx:layoutPr>
          <cx:axisId val="1"/>
        </cx:series>
        <cx:series layoutId="paretoLine" ownerIdx="0" uniqueId="{6A2AEC2A-40AE-415D-AFC4-0BBEFDE72738}">
          <cx:axisId val="2"/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/>
            </a:pPr>
            <a:endParaRPr lang="zh-CN" altLang="en-US" sz="16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/>
            </a:pPr>
            <a:endParaRPr lang="zh-CN" altLang="en-US" sz="16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  <cx:axis id="2">
        <cx:valScaling max="1" min="0"/>
        <cx:units unit="percentage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/>
            </a:pPr>
            <a:endParaRPr lang="zh-CN" altLang="en-US" sz="16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Sheet7!$A$2:$A$32</cx:f>
        <cx:lvl ptCount="31">
          <cx:pt idx="0">广东省</cx:pt>
          <cx:pt idx="1">江苏省</cx:pt>
          <cx:pt idx="2">浙江省</cx:pt>
          <cx:pt idx="3">上海市</cx:pt>
          <cx:pt idx="4">四川省</cx:pt>
          <cx:pt idx="5">山东省</cx:pt>
          <cx:pt idx="6">福建省</cx:pt>
          <cx:pt idx="7">北京市</cx:pt>
          <cx:pt idx="8">湖北省</cx:pt>
          <cx:pt idx="9">湖南省</cx:pt>
          <cx:pt idx="10">河南省</cx:pt>
          <cx:pt idx="11">河北省</cx:pt>
          <cx:pt idx="12">广西壮</cx:pt>
          <cx:pt idx="13">重庆市</cx:pt>
          <cx:pt idx="14">安徽省</cx:pt>
          <cx:pt idx="15">江西省</cx:pt>
          <cx:pt idx="16">陕西省</cx:pt>
          <cx:pt idx="17">云南省</cx:pt>
          <cx:pt idx="18">贵州省</cx:pt>
          <cx:pt idx="19">辽宁省</cx:pt>
          <cx:pt idx="20">天津市</cx:pt>
          <cx:pt idx="21">黑龙江</cx:pt>
          <cx:pt idx="22">山西省</cx:pt>
          <cx:pt idx="23">内蒙古</cx:pt>
          <cx:pt idx="24">新疆维</cx:pt>
          <cx:pt idx="25">吉林省</cx:pt>
          <cx:pt idx="26">甘肃省</cx:pt>
          <cx:pt idx="27">海南省</cx:pt>
          <cx:pt idx="28">宁夏回</cx:pt>
          <cx:pt idx="29">青海省</cx:pt>
          <cx:pt idx="30">西藏自</cx:pt>
        </cx:lvl>
      </cx:strDim>
      <cx:numDim type="val">
        <cx:f>Sheet7!$B$2:$B$32</cx:f>
        <cx:lvl ptCount="31" formatCode="G/通用格式">
          <cx:pt idx="0">1128</cx:pt>
          <cx:pt idx="1">691</cx:pt>
          <cx:pt idx="2">573</cx:pt>
          <cx:pt idx="3">493</cx:pt>
          <cx:pt idx="4">491</cx:pt>
          <cx:pt idx="5">321</cx:pt>
          <cx:pt idx="6">319</cx:pt>
          <cx:pt idx="7">304</cx:pt>
          <cx:pt idx="8">296</cx:pt>
          <cx:pt idx="9">293</cx:pt>
          <cx:pt idx="10">289</cx:pt>
          <cx:pt idx="11">230</cx:pt>
          <cx:pt idx="12">228</cx:pt>
          <cx:pt idx="13">228</cx:pt>
          <cx:pt idx="14">226</cx:pt>
          <cx:pt idx="15">180</cx:pt>
          <cx:pt idx="16">179</cx:pt>
          <cx:pt idx="17">158</cx:pt>
          <cx:pt idx="18">155</cx:pt>
          <cx:pt idx="19">154</cx:pt>
          <cx:pt idx="20">129</cx:pt>
          <cx:pt idx="21">104</cx:pt>
          <cx:pt idx="22">104</cx:pt>
          <cx:pt idx="23">71</cx:pt>
          <cx:pt idx="24">60</cx:pt>
          <cx:pt idx="25">57</cx:pt>
          <cx:pt idx="26">43</cx:pt>
          <cx:pt idx="27">43</cx:pt>
          <cx:pt idx="28">22</cx:pt>
          <cx:pt idx="29">8</cx:pt>
          <cx:pt idx="30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800"/>
            </a:pPr>
            <a:r>
              <a:rPr lang="zh-CN" altLang="en-US" sz="18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订单</a:t>
            </a:r>
            <a:r>
              <a:rPr lang="en-US" altLang="zh-CN" sz="18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r>
              <a:rPr lang="zh-CN" altLang="en-US" sz="18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级地区信息的帕累托分析</a:t>
            </a:r>
          </a:p>
        </cx:rich>
      </cx:tx>
    </cx:title>
    <cx:plotArea>
      <cx:plotAreaRegion>
        <cx:series layoutId="clusteredColumn" uniqueId="{8D9671B9-0137-47FA-9247-172756CAA2CC}">
          <cx:tx>
            <cx:txData>
              <cx:f>Sheet7!$B$1</cx:f>
              <cx:v>订单数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/>
                </a:pPr>
                <a:endParaRPr lang="zh-CN" altLang="en-US" sz="1400" b="0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等线"/>
                  <a:ea typeface="等线" panose="02010600030101010101" pitchFamily="2" charset="-122"/>
                </a:endParaRPr>
              </a:p>
            </cx:txPr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88A3F629-ED38-4EA0-A414-EA5A0A7B214A}">
          <cx:axisId val="2"/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/>
            </a:pPr>
            <a:endParaRPr lang="zh-CN" altLang="en-US" sz="16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zh-CN" alt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  <cx:axis id="2">
        <cx:valScaling max="1" min="0"/>
        <cx:units unit="percentage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zh-CN" alt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等线"/>
              <a:ea typeface="等线" panose="02010600030101010101" pitchFamily="2" charset="-122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0486-5673-4349-8803-895430907591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14FA-D47D-428F-B7CB-D0822E602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84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9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94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7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427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36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14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740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7794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39649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36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072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3449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C7E7-719A-4EE5-A1F5-8CFFB25C8C5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 spc="0">
          <a:solidFill>
            <a:srgbClr val="24ADC2"/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64"/>
          <p:cNvSpPr>
            <a:spLocks noChangeArrowheads="1"/>
          </p:cNvSpPr>
          <p:nvPr/>
        </p:nvSpPr>
        <p:spPr bwMode="auto">
          <a:xfrm>
            <a:off x="457200" y="1604963"/>
            <a:ext cx="46482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392" tIns="48392" rIns="48392" bIns="48392">
            <a:spAutoFit/>
          </a:bodyPr>
          <a:lstStyle>
            <a:lvl1pPr defTabSz="96710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平台运营组周报</a:t>
            </a:r>
            <a:r>
              <a:rPr lang="en-US" altLang="zh-CN" sz="3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-WK51</a:t>
            </a:r>
          </a:p>
        </p:txBody>
      </p:sp>
      <p:sp>
        <p:nvSpPr>
          <p:cNvPr id="6147" name="Shape 166"/>
          <p:cNvSpPr>
            <a:spLocks noChangeShapeType="1"/>
          </p:cNvSpPr>
          <p:nvPr/>
        </p:nvSpPr>
        <p:spPr bwMode="auto">
          <a:xfrm>
            <a:off x="542925" y="2335213"/>
            <a:ext cx="665163" cy="0"/>
          </a:xfrm>
          <a:prstGeom prst="line">
            <a:avLst/>
          </a:prstGeom>
          <a:noFill/>
          <a:ln w="50800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8392" tIns="48392" rIns="48392" bIns="48392"/>
          <a:lstStyle/>
          <a:p>
            <a:endParaRPr lang="zh-CN" altLang="en-US"/>
          </a:p>
        </p:txBody>
      </p:sp>
      <p:sp>
        <p:nvSpPr>
          <p:cNvPr id="6148" name="Shape 167"/>
          <p:cNvSpPr>
            <a:spLocks noChangeArrowheads="1"/>
          </p:cNvSpPr>
          <p:nvPr/>
        </p:nvSpPr>
        <p:spPr bwMode="auto">
          <a:xfrm>
            <a:off x="458788" y="2428875"/>
            <a:ext cx="119856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392" tIns="48392" rIns="48392" bIns="48392">
            <a:spAutoFit/>
          </a:bodyPr>
          <a:lstStyle>
            <a:lvl1pPr defTabSz="96710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96710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96710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2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Created by </a:t>
            </a:r>
            <a:r>
              <a:rPr lang="en-US" altLang="zh-CN" sz="12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KFC</a:t>
            </a:r>
            <a:endParaRPr lang="zh-CN" altLang="zh-CN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149" name="image1.png" descr="bilibili_logo_wh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/>
          <a:stretch>
            <a:fillRect/>
          </a:stretch>
        </p:blipFill>
        <p:spPr bwMode="auto">
          <a:xfrm>
            <a:off x="457200" y="982663"/>
            <a:ext cx="11112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文本框 2"/>
          <p:cNvSpPr txBox="1">
            <a:spLocks noChangeArrowheads="1"/>
          </p:cNvSpPr>
          <p:nvPr/>
        </p:nvSpPr>
        <p:spPr bwMode="auto">
          <a:xfrm>
            <a:off x="2160387" y="2090557"/>
            <a:ext cx="7871226" cy="1338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>
                <a:solidFill>
                  <a:srgbClr val="24ADC2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电商平台订单报表分析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000" kern="0" spc="-198" dirty="0"/>
              <a:t>互联网数据分析系列</a:t>
            </a:r>
            <a:endParaRPr lang="zh-CN" altLang="en-US" sz="2000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3750023" y="4116555"/>
            <a:ext cx="4528457" cy="71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主讲人：叶鹏飞（旭鹏）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互联网电商平台数据分析的一般思路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CDAF2C-22CF-4A28-BD57-B0BC218559B6}"/>
              </a:ext>
            </a:extLst>
          </p:cNvPr>
          <p:cNvSpPr txBox="1"/>
          <p:nvPr/>
        </p:nvSpPr>
        <p:spPr>
          <a:xfrm>
            <a:off x="1870868" y="785077"/>
            <a:ext cx="8450263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仿真模拟：利用数学仿真来模拟各种条件下产生的结果。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1F3F6B-7402-4520-B075-97BCC448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93" y="1577501"/>
            <a:ext cx="9850211" cy="21435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804A28-94F8-41E4-BF96-BE35F193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4" y="3698898"/>
            <a:ext cx="3905250" cy="2000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611928-D137-4475-8B33-CD99A93F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67398"/>
            <a:ext cx="3841296" cy="186324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AEE01-8D84-4CC4-90B1-DD0F6C127F54}"/>
              </a:ext>
            </a:extLst>
          </p:cNvPr>
          <p:cNvSpPr txBox="1"/>
          <p:nvPr/>
        </p:nvSpPr>
        <p:spPr>
          <a:xfrm>
            <a:off x="6066434" y="5763850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个骰子模拟 </a:t>
            </a:r>
            <a:r>
              <a:rPr lang="en-US" altLang="zh-CN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 </a:t>
            </a:r>
            <a:r>
              <a:rPr lang="zh-CN" altLang="en-US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次掷骰子的结果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F01500-8239-47B9-B06C-825EA7DF4930}"/>
              </a:ext>
            </a:extLst>
          </p:cNvPr>
          <p:cNvSpPr txBox="1"/>
          <p:nvPr/>
        </p:nvSpPr>
        <p:spPr>
          <a:xfrm>
            <a:off x="1765838" y="576385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个骰子模拟 </a:t>
            </a:r>
            <a:r>
              <a:rPr lang="en-US" altLang="zh-CN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 </a:t>
            </a:r>
            <a:r>
              <a:rPr lang="zh-CN" altLang="en-US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次掷骰子的结果</a:t>
            </a:r>
          </a:p>
        </p:txBody>
      </p:sp>
    </p:spTree>
    <p:extLst>
      <p:ext uri="{BB962C8B-B14F-4D97-AF65-F5344CB8AC3E}">
        <p14:creationId xmlns:p14="http://schemas.microsoft.com/office/powerpoint/2010/main" val="364868108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会员购平台业务背景介绍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55753-9CB2-41D0-8A66-7230D0B1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0" y="550406"/>
            <a:ext cx="10113900" cy="63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1589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会员购平台业务背景介绍</a:t>
            </a:r>
            <a:endParaRPr lang="zh-CN" altLang="en-US" dirty="0"/>
          </a:p>
        </p:txBody>
      </p:sp>
      <p:grpSp>
        <p:nvGrpSpPr>
          <p:cNvPr id="4" name="21763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98AA738-0CE5-497D-9A06-DBC71836A8E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666247" y="1015584"/>
            <a:ext cx="8882045" cy="4826832"/>
            <a:chOff x="743111" y="1328341"/>
            <a:chExt cx="10775788" cy="4818459"/>
          </a:xfrm>
        </p:grpSpPr>
        <p:sp>
          <p:nvSpPr>
            <p:cNvPr id="6" name="iS1ïḑe">
              <a:extLst>
                <a:ext uri="{FF2B5EF4-FFF2-40B4-BE49-F238E27FC236}">
                  <a16:creationId xmlns:a16="http://schemas.microsoft.com/office/drawing/2014/main" id="{DC63DFAE-0798-4550-B540-A5CE225D8983}"/>
                </a:ext>
              </a:extLst>
            </p:cNvPr>
            <p:cNvSpPr/>
            <p:nvPr/>
          </p:nvSpPr>
          <p:spPr>
            <a:xfrm>
              <a:off x="5471311" y="1800000"/>
              <a:ext cx="1249378" cy="4346800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lIns="91440" tIns="45720" rIns="91440" bIns="4572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US" altLang="zh-CN" sz="1100" dirty="0">
                <a:solidFill>
                  <a:schemeClr val="tx1"/>
                </a:solidFill>
              </a:endParaRPr>
            </a:p>
          </p:txBody>
        </p:sp>
        <p:sp>
          <p:nvSpPr>
            <p:cNvPr id="7" name="ï$ḷiḋê">
              <a:extLst>
                <a:ext uri="{FF2B5EF4-FFF2-40B4-BE49-F238E27FC236}">
                  <a16:creationId xmlns:a16="http://schemas.microsoft.com/office/drawing/2014/main" id="{416C651F-2DC1-4046-969B-09E403C6D084}"/>
                </a:ext>
              </a:extLst>
            </p:cNvPr>
            <p:cNvSpPr/>
            <p:nvPr/>
          </p:nvSpPr>
          <p:spPr>
            <a:xfrm flipH="1">
              <a:off x="5218545" y="1328341"/>
              <a:ext cx="1754909" cy="471659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会员购</a:t>
              </a:r>
            </a:p>
          </p:txBody>
        </p:sp>
        <p:sp>
          <p:nvSpPr>
            <p:cNvPr id="8" name="ïš1îďè">
              <a:extLst>
                <a:ext uri="{FF2B5EF4-FFF2-40B4-BE49-F238E27FC236}">
                  <a16:creationId xmlns:a16="http://schemas.microsoft.com/office/drawing/2014/main" id="{692320AA-814F-4936-B880-2C048FC786BC}"/>
                </a:ext>
              </a:extLst>
            </p:cNvPr>
            <p:cNvSpPr/>
            <p:nvPr/>
          </p:nvSpPr>
          <p:spPr>
            <a:xfrm>
              <a:off x="819702" y="2232338"/>
              <a:ext cx="4608213" cy="3914462"/>
            </a:xfrm>
            <a:prstGeom prst="roundRect">
              <a:avLst>
                <a:gd name="adj" fmla="val 8837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iṣḷïḍè">
              <a:extLst>
                <a:ext uri="{FF2B5EF4-FFF2-40B4-BE49-F238E27FC236}">
                  <a16:creationId xmlns:a16="http://schemas.microsoft.com/office/drawing/2014/main" id="{64ED85CB-72FB-4C8B-ABA9-DA0DAE50BA31}"/>
                </a:ext>
              </a:extLst>
            </p:cNvPr>
            <p:cNvGrpSpPr/>
            <p:nvPr/>
          </p:nvGrpSpPr>
          <p:grpSpPr>
            <a:xfrm>
              <a:off x="743111" y="2321613"/>
              <a:ext cx="4072367" cy="2733262"/>
              <a:chOff x="743111" y="2036843"/>
              <a:chExt cx="4072367" cy="2733262"/>
            </a:xfrm>
          </p:grpSpPr>
          <p:grpSp>
            <p:nvGrpSpPr>
              <p:cNvPr id="19" name="îşḷíďe">
                <a:extLst>
                  <a:ext uri="{FF2B5EF4-FFF2-40B4-BE49-F238E27FC236}">
                    <a16:creationId xmlns:a16="http://schemas.microsoft.com/office/drawing/2014/main" id="{9CFE9945-AE4A-4EB9-9AE7-299F61E3B152}"/>
                  </a:ext>
                </a:extLst>
              </p:cNvPr>
              <p:cNvGrpSpPr/>
              <p:nvPr/>
            </p:nvGrpSpPr>
            <p:grpSpPr>
              <a:xfrm>
                <a:off x="743111" y="2036843"/>
                <a:ext cx="4072367" cy="1409900"/>
                <a:chOff x="743111" y="2036843"/>
                <a:chExt cx="4072367" cy="1409900"/>
              </a:xfrm>
            </p:grpSpPr>
            <p:sp>
              <p:nvSpPr>
                <p:cNvPr id="22" name="îṧḻíḍè">
                  <a:extLst>
                    <a:ext uri="{FF2B5EF4-FFF2-40B4-BE49-F238E27FC236}">
                      <a16:creationId xmlns:a16="http://schemas.microsoft.com/office/drawing/2014/main" id="{48DA53F7-F5D6-4C1F-A14B-90413D55B905}"/>
                    </a:ext>
                  </a:extLst>
                </p:cNvPr>
                <p:cNvSpPr/>
                <p:nvPr/>
              </p:nvSpPr>
              <p:spPr>
                <a:xfrm>
                  <a:off x="743111" y="2954056"/>
                  <a:ext cx="153182" cy="15318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3" name="išliḑè">
                  <a:extLst>
                    <a:ext uri="{FF2B5EF4-FFF2-40B4-BE49-F238E27FC236}">
                      <a16:creationId xmlns:a16="http://schemas.microsoft.com/office/drawing/2014/main" id="{7A3E4D2E-C6FF-4052-BF09-E82D1A533A0B}"/>
                    </a:ext>
                  </a:extLst>
                </p:cNvPr>
                <p:cNvGrpSpPr/>
                <p:nvPr/>
              </p:nvGrpSpPr>
              <p:grpSpPr>
                <a:xfrm>
                  <a:off x="896290" y="2036843"/>
                  <a:ext cx="3919188" cy="1409900"/>
                  <a:chOff x="896290" y="2292967"/>
                  <a:chExt cx="3919188" cy="1409900"/>
                </a:xfrm>
              </p:grpSpPr>
              <p:sp>
                <p:nvSpPr>
                  <p:cNvPr id="24" name="ïṡľíḑé">
                    <a:extLst>
                      <a:ext uri="{FF2B5EF4-FFF2-40B4-BE49-F238E27FC236}">
                        <a16:creationId xmlns:a16="http://schemas.microsoft.com/office/drawing/2014/main" id="{852489C2-6053-4E30-AD5C-0F15C706046B}"/>
                      </a:ext>
                    </a:extLst>
                  </p:cNvPr>
                  <p:cNvSpPr/>
                  <p:nvPr/>
                </p:nvSpPr>
                <p:spPr>
                  <a:xfrm flipH="1">
                    <a:off x="949646" y="2292967"/>
                    <a:ext cx="3865832" cy="372392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ctr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r>
                      <a: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品牌商</a:t>
                    </a:r>
                  </a:p>
                </p:txBody>
              </p:sp>
              <p:sp>
                <p:nvSpPr>
                  <p:cNvPr id="25" name="îş1îḑè">
                    <a:extLst>
                      <a:ext uri="{FF2B5EF4-FFF2-40B4-BE49-F238E27FC236}">
                        <a16:creationId xmlns:a16="http://schemas.microsoft.com/office/drawing/2014/main" id="{2EF98299-4601-4821-AC3D-4D9EE9D4491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96290" y="3396250"/>
                    <a:ext cx="3865833" cy="306617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anchor="t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endParaRPr lang="en-US" altLang="zh-CN" sz="1100" dirty="0"/>
                  </a:p>
                </p:txBody>
              </p:sp>
            </p:grpSp>
          </p:grpSp>
          <p:sp>
            <p:nvSpPr>
              <p:cNvPr id="20" name="iŝlïḑè">
                <a:extLst>
                  <a:ext uri="{FF2B5EF4-FFF2-40B4-BE49-F238E27FC236}">
                    <a16:creationId xmlns:a16="http://schemas.microsoft.com/office/drawing/2014/main" id="{4D602C24-6BB4-45E5-88DE-99D1F18F8C3F}"/>
                  </a:ext>
                </a:extLst>
              </p:cNvPr>
              <p:cNvSpPr/>
              <p:nvPr/>
            </p:nvSpPr>
            <p:spPr>
              <a:xfrm>
                <a:off x="743111" y="3785489"/>
                <a:ext cx="153182" cy="15318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ïṣļïde">
                <a:extLst>
                  <a:ext uri="{FF2B5EF4-FFF2-40B4-BE49-F238E27FC236}">
                    <a16:creationId xmlns:a16="http://schemas.microsoft.com/office/drawing/2014/main" id="{783D46F7-320B-4707-8F41-6E5E3D15B30F}"/>
                  </a:ext>
                </a:extLst>
              </p:cNvPr>
              <p:cNvSpPr/>
              <p:nvPr/>
            </p:nvSpPr>
            <p:spPr>
              <a:xfrm>
                <a:off x="743111" y="4616923"/>
                <a:ext cx="153182" cy="15318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iŝlíḑe">
              <a:extLst>
                <a:ext uri="{FF2B5EF4-FFF2-40B4-BE49-F238E27FC236}">
                  <a16:creationId xmlns:a16="http://schemas.microsoft.com/office/drawing/2014/main" id="{AF59E4B5-C12C-4189-B33C-49BDF0FA93C0}"/>
                </a:ext>
              </a:extLst>
            </p:cNvPr>
            <p:cNvSpPr/>
            <p:nvPr/>
          </p:nvSpPr>
          <p:spPr>
            <a:xfrm flipH="1">
              <a:off x="6834095" y="2243574"/>
              <a:ext cx="4608213" cy="3903226"/>
            </a:xfrm>
            <a:prstGeom prst="roundRect">
              <a:avLst>
                <a:gd name="adj" fmla="val 8837"/>
              </a:avLst>
            </a:prstGeom>
            <a:noFill/>
            <a:ln w="3175">
              <a:solidFill>
                <a:srgbClr val="FB7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1" name="îṣľîdé">
              <a:extLst>
                <a:ext uri="{FF2B5EF4-FFF2-40B4-BE49-F238E27FC236}">
                  <a16:creationId xmlns:a16="http://schemas.microsoft.com/office/drawing/2014/main" id="{5928012E-FE28-43FF-BF6D-3B87220D99D1}"/>
                </a:ext>
              </a:extLst>
            </p:cNvPr>
            <p:cNvGrpSpPr/>
            <p:nvPr/>
          </p:nvGrpSpPr>
          <p:grpSpPr>
            <a:xfrm flipH="1">
              <a:off x="7499888" y="2321613"/>
              <a:ext cx="4019011" cy="2733262"/>
              <a:chOff x="743111" y="2036843"/>
              <a:chExt cx="4019011" cy="2733262"/>
            </a:xfrm>
          </p:grpSpPr>
          <p:grpSp>
            <p:nvGrpSpPr>
              <p:cNvPr id="14" name="í$ḷïďé">
                <a:extLst>
                  <a:ext uri="{FF2B5EF4-FFF2-40B4-BE49-F238E27FC236}">
                    <a16:creationId xmlns:a16="http://schemas.microsoft.com/office/drawing/2014/main" id="{1915DBF9-FADD-44DF-A918-9660C219733F}"/>
                  </a:ext>
                </a:extLst>
              </p:cNvPr>
              <p:cNvGrpSpPr/>
              <p:nvPr/>
            </p:nvGrpSpPr>
            <p:grpSpPr>
              <a:xfrm>
                <a:off x="743111" y="2036843"/>
                <a:ext cx="4019011" cy="1070395"/>
                <a:chOff x="743111" y="2036843"/>
                <a:chExt cx="4019011" cy="1070395"/>
              </a:xfrm>
            </p:grpSpPr>
            <p:sp>
              <p:nvSpPr>
                <p:cNvPr id="17" name="iṧļiḓe">
                  <a:extLst>
                    <a:ext uri="{FF2B5EF4-FFF2-40B4-BE49-F238E27FC236}">
                      <a16:creationId xmlns:a16="http://schemas.microsoft.com/office/drawing/2014/main" id="{601A951C-F2B8-41E7-B507-7CA82CAEF255}"/>
                    </a:ext>
                  </a:extLst>
                </p:cNvPr>
                <p:cNvSpPr/>
                <p:nvPr/>
              </p:nvSpPr>
              <p:spPr>
                <a:xfrm>
                  <a:off x="743111" y="2954056"/>
                  <a:ext cx="153182" cy="153182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B72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 fontScale="25000" lnSpcReduction="20000"/>
                </a:bodyPr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18" name="íş1îḓê">
                  <a:extLst>
                    <a:ext uri="{FF2B5EF4-FFF2-40B4-BE49-F238E27FC236}">
                      <a16:creationId xmlns:a16="http://schemas.microsoft.com/office/drawing/2014/main" id="{3C34E053-79E6-4752-865B-CA2ED6A03578}"/>
                    </a:ext>
                  </a:extLst>
                </p:cNvPr>
                <p:cNvSpPr/>
                <p:nvPr/>
              </p:nvSpPr>
              <p:spPr>
                <a:xfrm flipH="1">
                  <a:off x="896289" y="2036843"/>
                  <a:ext cx="3865833" cy="372392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/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主办方</a:t>
                  </a:r>
                </a:p>
              </p:txBody>
            </p:sp>
          </p:grpSp>
          <p:sp>
            <p:nvSpPr>
              <p:cNvPr id="15" name="ïṧļïḍé">
                <a:extLst>
                  <a:ext uri="{FF2B5EF4-FFF2-40B4-BE49-F238E27FC236}">
                    <a16:creationId xmlns:a16="http://schemas.microsoft.com/office/drawing/2014/main" id="{3930A6F8-6A9E-4CCB-9D4D-E432EAC457B8}"/>
                  </a:ext>
                </a:extLst>
              </p:cNvPr>
              <p:cNvSpPr/>
              <p:nvPr/>
            </p:nvSpPr>
            <p:spPr>
              <a:xfrm>
                <a:off x="743111" y="3785489"/>
                <a:ext cx="153182" cy="15318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B72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r"/>
                <a:endParaRPr lang="zh-CN" altLang="en-US"/>
              </a:p>
            </p:txBody>
          </p:sp>
          <p:sp>
            <p:nvSpPr>
              <p:cNvPr id="16" name="îṥḷîḑé">
                <a:extLst>
                  <a:ext uri="{FF2B5EF4-FFF2-40B4-BE49-F238E27FC236}">
                    <a16:creationId xmlns:a16="http://schemas.microsoft.com/office/drawing/2014/main" id="{855587BF-EDC4-49D3-AFE8-FDFD37F49A98}"/>
                  </a:ext>
                </a:extLst>
              </p:cNvPr>
              <p:cNvSpPr/>
              <p:nvPr/>
            </p:nvSpPr>
            <p:spPr>
              <a:xfrm>
                <a:off x="743111" y="4616923"/>
                <a:ext cx="153182" cy="15318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B72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r"/>
                <a:endParaRPr lang="zh-CN" altLang="en-US"/>
              </a:p>
            </p:txBody>
          </p:sp>
        </p:grpSp>
        <p:sp>
          <p:nvSpPr>
            <p:cNvPr id="12" name="îṩľïḋê">
              <a:extLst>
                <a:ext uri="{FF2B5EF4-FFF2-40B4-BE49-F238E27FC236}">
                  <a16:creationId xmlns:a16="http://schemas.microsoft.com/office/drawing/2014/main" id="{B86A7C05-24A9-4790-9BFC-207C2FF2BC6F}"/>
                </a:ext>
              </a:extLst>
            </p:cNvPr>
            <p:cNvSpPr/>
            <p:nvPr/>
          </p:nvSpPr>
          <p:spPr>
            <a:xfrm>
              <a:off x="2218162" y="1680303"/>
              <a:ext cx="1738265" cy="55203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会员购商品</a:t>
              </a:r>
            </a:p>
          </p:txBody>
        </p:sp>
        <p:sp>
          <p:nvSpPr>
            <p:cNvPr id="13" name="ïśḷiḍé">
              <a:extLst>
                <a:ext uri="{FF2B5EF4-FFF2-40B4-BE49-F238E27FC236}">
                  <a16:creationId xmlns:a16="http://schemas.microsoft.com/office/drawing/2014/main" id="{039C8728-455C-43CF-B84C-891FCBC65485}"/>
                </a:ext>
              </a:extLst>
            </p:cNvPr>
            <p:cNvSpPr/>
            <p:nvPr/>
          </p:nvSpPr>
          <p:spPr>
            <a:xfrm flipH="1">
              <a:off x="8269069" y="1691539"/>
              <a:ext cx="1738265" cy="552035"/>
            </a:xfrm>
            <a:prstGeom prst="roundRect">
              <a:avLst>
                <a:gd name="adj" fmla="val 50000"/>
              </a:avLst>
            </a:prstGeom>
            <a:solidFill>
              <a:srgbClr val="FB72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92500"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会员购票务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491D215F-45A0-4951-AA3F-53A9EB8C0A8E}"/>
              </a:ext>
            </a:extLst>
          </p:cNvPr>
          <p:cNvSpPr/>
          <p:nvPr/>
        </p:nvSpPr>
        <p:spPr>
          <a:xfrm>
            <a:off x="2695778" y="2450622"/>
            <a:ext cx="37531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会员购平台商品涵盖了市面上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的主流商品，并与重点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品牌达成了品牌直接合作。其中既有日本品牌，也有欧美和中国品牌。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比如模型方面，有万代、寿屋等知名模型品牌；而手办方面，除了知名的御三家（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GSC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MaxFactory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），寿屋和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Banpresto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（眼镜厂）的手办也非常受欢迎。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3AEEC92-BB45-4B98-92C8-440783CF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1" y="705947"/>
            <a:ext cx="1863389" cy="302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D8C13C9F-F55F-4C9D-9A6E-7F4A7670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0" y="3780964"/>
            <a:ext cx="1863389" cy="28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618E67B0-ACDF-414C-8A46-D02CB72EB548}"/>
              </a:ext>
            </a:extLst>
          </p:cNvPr>
          <p:cNvSpPr txBox="1"/>
          <p:nvPr/>
        </p:nvSpPr>
        <p:spPr>
          <a:xfrm>
            <a:off x="7878200" y="2450623"/>
            <a:ext cx="327093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DA839C5-D268-43B1-9677-246FE545EECB}"/>
              </a:ext>
            </a:extLst>
          </p:cNvPr>
          <p:cNvSpPr/>
          <p:nvPr/>
        </p:nvSpPr>
        <p:spPr>
          <a:xfrm>
            <a:off x="7709412" y="2450622"/>
            <a:ext cx="37531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会员购平台票务业务覆盖全国绝大部分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次元及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次元的展览、演出等项目，是二次元垂直市场占有率第一的票务平台，和全国各主办方均有深度合作。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比如展览方面，有上海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，广州萤火虫、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YACA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，武汉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CPtako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、艾妮，重庆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西漫，青岛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-DC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；而演出方面，有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AMUSE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，源子文化、聚橙、麽多等</a:t>
            </a:r>
          </a:p>
        </p:txBody>
      </p:sp>
    </p:spTree>
    <p:extLst>
      <p:ext uri="{BB962C8B-B14F-4D97-AF65-F5344CB8AC3E}">
        <p14:creationId xmlns:p14="http://schemas.microsoft.com/office/powerpoint/2010/main" val="266009071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会员购平台业务背景介绍</a:t>
            </a:r>
            <a:endParaRPr lang="zh-CN" altLang="en-US" dirty="0"/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CF25F102-2DA1-4CAD-9C25-924A5458C920}"/>
              </a:ext>
            </a:extLst>
          </p:cNvPr>
          <p:cNvSpPr txBox="1"/>
          <p:nvPr/>
        </p:nvSpPr>
        <p:spPr>
          <a:xfrm>
            <a:off x="161343" y="665918"/>
            <a:ext cx="1039222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等线" panose="02010600030101010101" charset="-122"/>
              </a:rPr>
              <a:t>用户年龄主要集中在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等线" panose="02010600030101010101" charset="-122"/>
              </a:rPr>
              <a:t>18—24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等线" panose="02010600030101010101" charset="-122"/>
              </a:rPr>
              <a:t>岁，且男性用户占比较大。从地域来看，一二线城市用户较为集中。</a:t>
            </a:r>
          </a:p>
        </p:txBody>
      </p:sp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7B7A4A71-B651-4C6F-8E12-B766BB78E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01836"/>
              </p:ext>
            </p:extLst>
          </p:nvPr>
        </p:nvGraphicFramePr>
        <p:xfrm>
          <a:off x="894314" y="1035248"/>
          <a:ext cx="3873627" cy="270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B020FC79-3FDD-493B-8E23-C6D871DE68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833131"/>
              </p:ext>
            </p:extLst>
          </p:nvPr>
        </p:nvGraphicFramePr>
        <p:xfrm>
          <a:off x="7078877" y="945244"/>
          <a:ext cx="3701143" cy="2674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801E50BD-CD79-49E3-972E-E16C625828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079250"/>
              </p:ext>
            </p:extLst>
          </p:nvPr>
        </p:nvGraphicFramePr>
        <p:xfrm>
          <a:off x="161343" y="3795112"/>
          <a:ext cx="5339571" cy="293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21090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618298-D0F5-4775-9709-89A17D2CBBD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19736" y="3429000"/>
            <a:ext cx="6585179" cy="2939516"/>
            <a:chOff x="2242920" y="1922780"/>
            <a:chExt cx="7687424" cy="3431540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ACE955A-6A20-4669-BD83-C32DCF086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9535" y="2407919"/>
              <a:ext cx="0" cy="7613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C2E8D45-AA6F-444C-BE25-B31348F95D71}"/>
                </a:ext>
              </a:extLst>
            </p:cNvPr>
            <p:cNvCxnSpPr>
              <a:cxnSpLocks/>
            </p:cNvCxnSpPr>
            <p:nvPr/>
          </p:nvCxnSpPr>
          <p:spPr>
            <a:xfrm>
              <a:off x="6595108" y="3664801"/>
              <a:ext cx="72405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C79CCA8-BB3A-457F-AD3A-E8C061A3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9958" y="2339556"/>
              <a:ext cx="912050" cy="97482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BB2A35F-9CE5-41BF-A826-DB1072DF80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64529" y="2318437"/>
              <a:ext cx="984583" cy="99594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EC170E1-C97B-447B-9204-D5F79BDE0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4098" y="3664801"/>
              <a:ext cx="74986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1C1820D-5A4E-4BD3-87FF-FD8EACD671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6612" y="4015224"/>
              <a:ext cx="952500" cy="95682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8590B92-149B-4497-AE23-CD430AD95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2466" y="4160374"/>
              <a:ext cx="7069" cy="70084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3E44514-A1E0-4C15-ADFC-004ECEF66A87}"/>
                </a:ext>
              </a:extLst>
            </p:cNvPr>
            <p:cNvCxnSpPr>
              <a:cxnSpLocks/>
            </p:cNvCxnSpPr>
            <p:nvPr/>
          </p:nvCxnSpPr>
          <p:spPr>
            <a:xfrm>
              <a:off x="6449958" y="4015224"/>
              <a:ext cx="951085" cy="951085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î$ḻide">
              <a:extLst>
                <a:ext uri="{FF2B5EF4-FFF2-40B4-BE49-F238E27FC236}">
                  <a16:creationId xmlns:a16="http://schemas.microsoft.com/office/drawing/2014/main" id="{5A76B683-531C-4627-968E-D5FD4CC18A55}"/>
                </a:ext>
              </a:extLst>
            </p:cNvPr>
            <p:cNvSpPr/>
            <p:nvPr/>
          </p:nvSpPr>
          <p:spPr bwMode="auto">
            <a:xfrm>
              <a:off x="5661932" y="4251476"/>
              <a:ext cx="873791" cy="664534"/>
            </a:xfrm>
            <a:custGeom>
              <a:avLst/>
              <a:gdLst>
                <a:gd name="T0" fmla="*/ 647 w 647"/>
                <a:gd name="T1" fmla="*/ 413 h 492"/>
                <a:gd name="T2" fmla="*/ 647 w 647"/>
                <a:gd name="T3" fmla="*/ 413 h 492"/>
                <a:gd name="T4" fmla="*/ 0 w 647"/>
                <a:gd name="T5" fmla="*/ 415 h 492"/>
                <a:gd name="T6" fmla="*/ 153 w 647"/>
                <a:gd name="T7" fmla="*/ 1 h 492"/>
                <a:gd name="T8" fmla="*/ 492 w 647"/>
                <a:gd name="T9" fmla="*/ 0 h 492"/>
                <a:gd name="T10" fmla="*/ 492 w 647"/>
                <a:gd name="T11" fmla="*/ 0 h 492"/>
                <a:gd name="T12" fmla="*/ 647 w 647"/>
                <a:gd name="T13" fmla="*/ 413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92">
                  <a:moveTo>
                    <a:pt x="647" y="413"/>
                  </a:moveTo>
                  <a:cubicBezTo>
                    <a:pt x="647" y="413"/>
                    <a:pt x="647" y="413"/>
                    <a:pt x="647" y="413"/>
                  </a:cubicBezTo>
                  <a:cubicBezTo>
                    <a:pt x="439" y="491"/>
                    <a:pt x="209" y="492"/>
                    <a:pt x="0" y="415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263" y="41"/>
                    <a:pt x="383" y="41"/>
                    <a:pt x="492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647" y="413"/>
                    <a:pt x="647" y="413"/>
                    <a:pt x="647" y="41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íṧlíde">
              <a:extLst>
                <a:ext uri="{FF2B5EF4-FFF2-40B4-BE49-F238E27FC236}">
                  <a16:creationId xmlns:a16="http://schemas.microsoft.com/office/drawing/2014/main" id="{F37FAA52-F869-4967-BEC4-EB9183DF4CB2}"/>
                </a:ext>
              </a:extLst>
            </p:cNvPr>
            <p:cNvSpPr/>
            <p:nvPr/>
          </p:nvSpPr>
          <p:spPr bwMode="auto">
            <a:xfrm>
              <a:off x="6507445" y="4046460"/>
              <a:ext cx="1303618" cy="1303617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FB72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íşļíḍê">
              <a:extLst>
                <a:ext uri="{FF2B5EF4-FFF2-40B4-BE49-F238E27FC236}">
                  <a16:creationId xmlns:a16="http://schemas.microsoft.com/office/drawing/2014/main" id="{494641DF-630C-4BBB-A382-9D58DFBF9E81}"/>
                </a:ext>
              </a:extLst>
            </p:cNvPr>
            <p:cNvSpPr/>
            <p:nvPr/>
          </p:nvSpPr>
          <p:spPr bwMode="auto">
            <a:xfrm>
              <a:off x="4386593" y="4052116"/>
              <a:ext cx="1302204" cy="1302204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îṥliďê">
              <a:extLst>
                <a:ext uri="{FF2B5EF4-FFF2-40B4-BE49-F238E27FC236}">
                  <a16:creationId xmlns:a16="http://schemas.microsoft.com/office/drawing/2014/main" id="{835751C1-31CC-4A32-8F4D-057978D3D966}"/>
                </a:ext>
              </a:extLst>
            </p:cNvPr>
            <p:cNvSpPr/>
            <p:nvPr/>
          </p:nvSpPr>
          <p:spPr bwMode="auto">
            <a:xfrm>
              <a:off x="6708220" y="3198119"/>
              <a:ext cx="664534" cy="875206"/>
            </a:xfrm>
            <a:custGeom>
              <a:avLst/>
              <a:gdLst>
                <a:gd name="T0" fmla="*/ 415 w 493"/>
                <a:gd name="T1" fmla="*/ 649 h 649"/>
                <a:gd name="T2" fmla="*/ 2 w 493"/>
                <a:gd name="T3" fmla="*/ 495 h 649"/>
                <a:gd name="T4" fmla="*/ 1 w 493"/>
                <a:gd name="T5" fmla="*/ 156 h 649"/>
                <a:gd name="T6" fmla="*/ 0 w 493"/>
                <a:gd name="T7" fmla="*/ 155 h 649"/>
                <a:gd name="T8" fmla="*/ 413 w 493"/>
                <a:gd name="T9" fmla="*/ 0 h 649"/>
                <a:gd name="T10" fmla="*/ 414 w 493"/>
                <a:gd name="T11" fmla="*/ 1 h 649"/>
                <a:gd name="T12" fmla="*/ 415 w 493"/>
                <a:gd name="T13" fmla="*/ 64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3" h="649">
                  <a:moveTo>
                    <a:pt x="415" y="649"/>
                  </a:moveTo>
                  <a:cubicBezTo>
                    <a:pt x="2" y="495"/>
                    <a:pt x="2" y="495"/>
                    <a:pt x="2" y="495"/>
                  </a:cubicBezTo>
                  <a:cubicBezTo>
                    <a:pt x="42" y="386"/>
                    <a:pt x="42" y="266"/>
                    <a:pt x="1" y="15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14" y="1"/>
                    <a:pt x="414" y="1"/>
                    <a:pt x="414" y="1"/>
                  </a:cubicBezTo>
                  <a:cubicBezTo>
                    <a:pt x="492" y="210"/>
                    <a:pt x="493" y="440"/>
                    <a:pt x="415" y="64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îṩlîdê">
              <a:extLst>
                <a:ext uri="{FF2B5EF4-FFF2-40B4-BE49-F238E27FC236}">
                  <a16:creationId xmlns:a16="http://schemas.microsoft.com/office/drawing/2014/main" id="{2C2D8B89-BA19-49DB-B098-1B20A8C9E688}"/>
                </a:ext>
              </a:extLst>
            </p:cNvPr>
            <p:cNvSpPr/>
            <p:nvPr/>
          </p:nvSpPr>
          <p:spPr bwMode="auto">
            <a:xfrm>
              <a:off x="4820660" y="3206603"/>
              <a:ext cx="663120" cy="872378"/>
            </a:xfrm>
            <a:custGeom>
              <a:avLst/>
              <a:gdLst>
                <a:gd name="T0" fmla="*/ 492 w 492"/>
                <a:gd name="T1" fmla="*/ 492 h 647"/>
                <a:gd name="T2" fmla="*/ 79 w 492"/>
                <a:gd name="T3" fmla="*/ 647 h 647"/>
                <a:gd name="T4" fmla="*/ 78 w 492"/>
                <a:gd name="T5" fmla="*/ 646 h 647"/>
                <a:gd name="T6" fmla="*/ 77 w 492"/>
                <a:gd name="T7" fmla="*/ 0 h 647"/>
                <a:gd name="T8" fmla="*/ 491 w 492"/>
                <a:gd name="T9" fmla="*/ 153 h 647"/>
                <a:gd name="T10" fmla="*/ 491 w 492"/>
                <a:gd name="T11" fmla="*/ 491 h 647"/>
                <a:gd name="T12" fmla="*/ 492 w 492"/>
                <a:gd name="T13" fmla="*/ 49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2" h="647">
                  <a:moveTo>
                    <a:pt x="492" y="492"/>
                  </a:moveTo>
                  <a:cubicBezTo>
                    <a:pt x="79" y="647"/>
                    <a:pt x="79" y="647"/>
                    <a:pt x="79" y="647"/>
                  </a:cubicBezTo>
                  <a:cubicBezTo>
                    <a:pt x="78" y="646"/>
                    <a:pt x="78" y="646"/>
                    <a:pt x="78" y="646"/>
                  </a:cubicBezTo>
                  <a:cubicBezTo>
                    <a:pt x="0" y="438"/>
                    <a:pt x="0" y="208"/>
                    <a:pt x="77" y="0"/>
                  </a:cubicBezTo>
                  <a:cubicBezTo>
                    <a:pt x="491" y="153"/>
                    <a:pt x="491" y="153"/>
                    <a:pt x="491" y="153"/>
                  </a:cubicBezTo>
                  <a:cubicBezTo>
                    <a:pt x="450" y="262"/>
                    <a:pt x="451" y="382"/>
                    <a:pt x="491" y="491"/>
                  </a:cubicBezTo>
                  <a:cubicBezTo>
                    <a:pt x="492" y="492"/>
                    <a:pt x="492" y="492"/>
                    <a:pt x="492" y="49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iš1íḍe">
              <a:extLst>
                <a:ext uri="{FF2B5EF4-FFF2-40B4-BE49-F238E27FC236}">
                  <a16:creationId xmlns:a16="http://schemas.microsoft.com/office/drawing/2014/main" id="{F2A5F8A5-196C-4CC3-9A50-FF73EC0ED661}"/>
                </a:ext>
              </a:extLst>
            </p:cNvPr>
            <p:cNvSpPr/>
            <p:nvPr/>
          </p:nvSpPr>
          <p:spPr bwMode="auto">
            <a:xfrm>
              <a:off x="6503203" y="1922780"/>
              <a:ext cx="1302204" cy="1302204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ṩļíḓé">
              <a:extLst>
                <a:ext uri="{FF2B5EF4-FFF2-40B4-BE49-F238E27FC236}">
                  <a16:creationId xmlns:a16="http://schemas.microsoft.com/office/drawing/2014/main" id="{4AA06419-23FD-49C9-B557-3AB207F818A9}"/>
                </a:ext>
              </a:extLst>
            </p:cNvPr>
            <p:cNvSpPr/>
            <p:nvPr/>
          </p:nvSpPr>
          <p:spPr bwMode="auto">
            <a:xfrm>
              <a:off x="4380937" y="1928436"/>
              <a:ext cx="1302204" cy="1303617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FB72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îśḷíḑê">
              <a:extLst>
                <a:ext uri="{FF2B5EF4-FFF2-40B4-BE49-F238E27FC236}">
                  <a16:creationId xmlns:a16="http://schemas.microsoft.com/office/drawing/2014/main" id="{83A01CE0-5F32-4C8F-AFA8-64739346E317}"/>
                </a:ext>
              </a:extLst>
            </p:cNvPr>
            <p:cNvSpPr/>
            <p:nvPr/>
          </p:nvSpPr>
          <p:spPr bwMode="auto">
            <a:xfrm>
              <a:off x="5656277" y="2362503"/>
              <a:ext cx="872378" cy="664534"/>
            </a:xfrm>
            <a:custGeom>
              <a:avLst/>
              <a:gdLst>
                <a:gd name="T0" fmla="*/ 494 w 647"/>
                <a:gd name="T1" fmla="*/ 491 h 492"/>
                <a:gd name="T2" fmla="*/ 156 w 647"/>
                <a:gd name="T3" fmla="*/ 492 h 492"/>
                <a:gd name="T4" fmla="*/ 155 w 647"/>
                <a:gd name="T5" fmla="*/ 492 h 492"/>
                <a:gd name="T6" fmla="*/ 0 w 647"/>
                <a:gd name="T7" fmla="*/ 79 h 492"/>
                <a:gd name="T8" fmla="*/ 1 w 647"/>
                <a:gd name="T9" fmla="*/ 79 h 492"/>
                <a:gd name="T10" fmla="*/ 647 w 647"/>
                <a:gd name="T11" fmla="*/ 77 h 492"/>
                <a:gd name="T12" fmla="*/ 494 w 647"/>
                <a:gd name="T13" fmla="*/ 491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492">
                  <a:moveTo>
                    <a:pt x="494" y="491"/>
                  </a:moveTo>
                  <a:cubicBezTo>
                    <a:pt x="385" y="450"/>
                    <a:pt x="265" y="451"/>
                    <a:pt x="156" y="492"/>
                  </a:cubicBezTo>
                  <a:cubicBezTo>
                    <a:pt x="155" y="492"/>
                    <a:pt x="155" y="492"/>
                    <a:pt x="155" y="49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209" y="1"/>
                    <a:pt x="439" y="0"/>
                    <a:pt x="647" y="77"/>
                  </a:cubicBezTo>
                  <a:cubicBezTo>
                    <a:pt x="494" y="491"/>
                    <a:pt x="494" y="491"/>
                    <a:pt x="494" y="49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iŝḻiďe">
              <a:extLst>
                <a:ext uri="{FF2B5EF4-FFF2-40B4-BE49-F238E27FC236}">
                  <a16:creationId xmlns:a16="http://schemas.microsoft.com/office/drawing/2014/main" id="{5CCAB565-A944-4EA1-BB13-9F2BF84E0D5E}"/>
                </a:ext>
              </a:extLst>
            </p:cNvPr>
            <p:cNvSpPr/>
            <p:nvPr/>
          </p:nvSpPr>
          <p:spPr>
            <a:xfrm>
              <a:off x="2242920" y="2108587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搞笑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77.93%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3" name="ïs1íḍé">
              <a:extLst>
                <a:ext uri="{FF2B5EF4-FFF2-40B4-BE49-F238E27FC236}">
                  <a16:creationId xmlns:a16="http://schemas.microsoft.com/office/drawing/2014/main" id="{5AF630CE-528F-4BBF-A814-89663FB0560B}"/>
                </a:ext>
              </a:extLst>
            </p:cNvPr>
            <p:cNvSpPr/>
            <p:nvPr/>
          </p:nvSpPr>
          <p:spPr>
            <a:xfrm>
              <a:off x="2242921" y="4842244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bilibili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正版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(40.49%)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işļîde">
              <a:extLst>
                <a:ext uri="{FF2B5EF4-FFF2-40B4-BE49-F238E27FC236}">
                  <a16:creationId xmlns:a16="http://schemas.microsoft.com/office/drawing/2014/main" id="{077CF24E-D6A9-4BFE-B2F5-22339E23515A}"/>
                </a:ext>
              </a:extLst>
            </p:cNvPr>
            <p:cNvSpPr/>
            <p:nvPr/>
          </p:nvSpPr>
          <p:spPr>
            <a:xfrm>
              <a:off x="7319166" y="2085640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60.62%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5" name="íş1íḍé">
              <a:extLst>
                <a:ext uri="{FF2B5EF4-FFF2-40B4-BE49-F238E27FC236}">
                  <a16:creationId xmlns:a16="http://schemas.microsoft.com/office/drawing/2014/main" id="{83295CD2-B89D-4830-921D-E65B88E1533A}"/>
                </a:ext>
              </a:extLst>
            </p:cNvPr>
            <p:cNvSpPr/>
            <p:nvPr/>
          </p:nvSpPr>
          <p:spPr>
            <a:xfrm>
              <a:off x="7319167" y="4846489"/>
              <a:ext cx="2611177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电子竞技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32.75%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pic>
        <p:nvPicPr>
          <p:cNvPr id="56" name="小电视_白.png">
            <a:extLst>
              <a:ext uri="{FF2B5EF4-FFF2-40B4-BE49-F238E27FC236}">
                <a16:creationId xmlns:a16="http://schemas.microsoft.com/office/drawing/2014/main" id="{219511B6-420F-45A7-AD5C-8641716FE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522" y="3696555"/>
            <a:ext cx="642318" cy="62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小电视_白.png">
            <a:extLst>
              <a:ext uri="{FF2B5EF4-FFF2-40B4-BE49-F238E27FC236}">
                <a16:creationId xmlns:a16="http://schemas.microsoft.com/office/drawing/2014/main" id="{4000675B-4D84-4F9E-918E-9D743BDEB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897" y="5417386"/>
            <a:ext cx="642318" cy="62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小电视_白.png">
            <a:extLst>
              <a:ext uri="{FF2B5EF4-FFF2-40B4-BE49-F238E27FC236}">
                <a16:creationId xmlns:a16="http://schemas.microsoft.com/office/drawing/2014/main" id="{AD48C663-42F8-450D-BE2B-CE249E9AA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064" y="5431981"/>
            <a:ext cx="642318" cy="62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4">
            <a:extLst>
              <a:ext uri="{FF2B5EF4-FFF2-40B4-BE49-F238E27FC236}">
                <a16:creationId xmlns:a16="http://schemas.microsoft.com/office/drawing/2014/main" id="{58AEFC69-E546-4183-8511-9670EA42BB45}"/>
              </a:ext>
            </a:extLst>
          </p:cNvPr>
          <p:cNvSpPr txBox="1"/>
          <p:nvPr/>
        </p:nvSpPr>
        <p:spPr>
          <a:xfrm>
            <a:off x="8565731" y="4585919"/>
            <a:ext cx="758333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等线" panose="02010600030101010101" charset="-122"/>
              </a:rPr>
              <a:t>热门标签</a:t>
            </a:r>
          </a:p>
        </p:txBody>
      </p:sp>
      <p:pic>
        <p:nvPicPr>
          <p:cNvPr id="60" name="小电视_白.png">
            <a:extLst>
              <a:ext uri="{FF2B5EF4-FFF2-40B4-BE49-F238E27FC236}">
                <a16:creationId xmlns:a16="http://schemas.microsoft.com/office/drawing/2014/main" id="{9B6A986A-6195-44C1-B0C1-8EB1B67F9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094" y="3713189"/>
            <a:ext cx="642318" cy="62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88916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会员购平台相关数据介绍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F09BB0-381F-4F60-9603-424FA0D3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4942"/>
            <a:ext cx="3051787" cy="5428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5760E0-A5BD-4754-B366-337046F6B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636" y="714942"/>
            <a:ext cx="3051788" cy="54281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D097A-E2EB-472B-9626-64752AE45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847" y="714943"/>
            <a:ext cx="3051788" cy="54281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E550E4-16AD-4BF3-9A91-924C57C9F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212" y="714942"/>
            <a:ext cx="3051788" cy="54281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807F19-BC08-445C-8FCE-6285555A2B32}"/>
              </a:ext>
            </a:extLst>
          </p:cNvPr>
          <p:cNvSpPr txBox="1"/>
          <p:nvPr/>
        </p:nvSpPr>
        <p:spPr>
          <a:xfrm>
            <a:off x="598299" y="61430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会员购主页界面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920523-93CC-4DFD-B130-AC3D8697C80B}"/>
              </a:ext>
            </a:extLst>
          </p:cNvPr>
          <p:cNvSpPr txBox="1"/>
          <p:nvPr/>
        </p:nvSpPr>
        <p:spPr>
          <a:xfrm>
            <a:off x="3666070" y="614305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会员购商品界面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886145-630B-48C7-8A2C-659C4A497B7B}"/>
              </a:ext>
            </a:extLst>
          </p:cNvPr>
          <p:cNvSpPr txBox="1"/>
          <p:nvPr/>
        </p:nvSpPr>
        <p:spPr>
          <a:xfrm>
            <a:off x="6733841" y="61430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订单选择界面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11601-188D-460A-AED6-2A8EA3B4E2F0}"/>
              </a:ext>
            </a:extLst>
          </p:cNvPr>
          <p:cNvSpPr txBox="1"/>
          <p:nvPr/>
        </p:nvSpPr>
        <p:spPr>
          <a:xfrm>
            <a:off x="9881276" y="61430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订单支付界面</a:t>
            </a:r>
          </a:p>
        </p:txBody>
      </p:sp>
    </p:spTree>
    <p:extLst>
      <p:ext uri="{BB962C8B-B14F-4D97-AF65-F5344CB8AC3E}">
        <p14:creationId xmlns:p14="http://schemas.microsoft.com/office/powerpoint/2010/main" val="413359594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会员购平台相关数据介绍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1165C7-07CC-41DA-88A5-622798F1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8" y="1254578"/>
            <a:ext cx="11352503" cy="43488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D82855-84FA-4F6A-9DC8-7B627B716F2C}"/>
              </a:ext>
            </a:extLst>
          </p:cNvPr>
          <p:cNvSpPr txBox="1"/>
          <p:nvPr/>
        </p:nvSpPr>
        <p:spPr>
          <a:xfrm>
            <a:off x="3056545" y="5735061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商品编号、商品名称、商品价格、票号、座位、联系地址</a:t>
            </a:r>
          </a:p>
        </p:txBody>
      </p:sp>
    </p:spTree>
    <p:extLst>
      <p:ext uri="{BB962C8B-B14F-4D97-AF65-F5344CB8AC3E}">
        <p14:creationId xmlns:p14="http://schemas.microsoft.com/office/powerpoint/2010/main" val="387432348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会员购平台相关数据介绍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12633-2A72-40F1-8D03-185DD95E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19" y="906235"/>
            <a:ext cx="11029761" cy="50455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8C13A5-B399-420B-AF2F-0EB1978E1EB2}"/>
              </a:ext>
            </a:extLst>
          </p:cNvPr>
          <p:cNvSpPr txBox="1"/>
          <p:nvPr/>
        </p:nvSpPr>
        <p:spPr>
          <a:xfrm>
            <a:off x="3014065" y="6122927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渠道、下单时间、支付时间、支付单号、店铺名称、店铺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77116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会员购平台相关数据介绍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26FAB-61D4-41E7-860D-D2627AF7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44" y="779317"/>
            <a:ext cx="4859111" cy="52993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4B37DE-F029-4652-96D0-A31FD24EC2A9}"/>
              </a:ext>
            </a:extLst>
          </p:cNvPr>
          <p:cNvSpPr txBox="1"/>
          <p:nvPr/>
        </p:nvSpPr>
        <p:spPr>
          <a:xfrm>
            <a:off x="3926174" y="625417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订单状态、售后状态、是否海外购、税费</a:t>
            </a:r>
          </a:p>
        </p:txBody>
      </p:sp>
    </p:spTree>
    <p:extLst>
      <p:ext uri="{BB962C8B-B14F-4D97-AF65-F5344CB8AC3E}">
        <p14:creationId xmlns:p14="http://schemas.microsoft.com/office/powerpoint/2010/main" val="22673125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03718" y="807609"/>
            <a:ext cx="10184563" cy="52427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5719" tIns="35719" rIns="35719" bIns="35719" spcCol="38100" anchor="ctr">
            <a:spAutoFit/>
          </a:bodyPr>
          <a:lstStyle/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2.1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订单数据的数据分析基本思路</a:t>
            </a: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2.2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订单分析相关</a:t>
            </a: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Python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知识点讲解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2.3 b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站会员购订单数据的宏观分类与分析思路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2.4 b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站会员购订单数据的微观分类与分析思路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2.5 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站会员购订单数据多表格数据的汇总与分析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2.6 b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站会员购订单数据针对用户属性判别的分析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2.7 b</a:t>
            </a:r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站会员购订单数据针对地区品牌渗透度判别的分析</a:t>
            </a:r>
            <a:endParaRPr lang="en-US" altLang="zh-CN" sz="3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  订单数据的数据分析方法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订单数据的数据分析基本思路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5048DD-79D7-40F6-91C8-7588A70CE428}"/>
              </a:ext>
            </a:extLst>
          </p:cNvPr>
          <p:cNvSpPr txBox="1"/>
          <p:nvPr/>
        </p:nvSpPr>
        <p:spPr>
          <a:xfrm>
            <a:off x="0" y="1317620"/>
            <a:ext cx="313864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数据抓取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217732F-577C-44B7-B061-E92949625197}"/>
              </a:ext>
            </a:extLst>
          </p:cNvPr>
          <p:cNvSpPr/>
          <p:nvPr/>
        </p:nvSpPr>
        <p:spPr>
          <a:xfrm>
            <a:off x="1355712" y="2273499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9D0A613-8264-40CD-8A5F-84DCC9B69E21}"/>
              </a:ext>
            </a:extLst>
          </p:cNvPr>
          <p:cNvSpPr/>
          <p:nvPr/>
        </p:nvSpPr>
        <p:spPr>
          <a:xfrm>
            <a:off x="1355712" y="4228455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72FDC4-BD66-4764-98F4-FEBDB4BFE8AF}"/>
              </a:ext>
            </a:extLst>
          </p:cNvPr>
          <p:cNvSpPr txBox="1"/>
          <p:nvPr/>
        </p:nvSpPr>
        <p:spPr>
          <a:xfrm>
            <a:off x="3135010" y="1317620"/>
            <a:ext cx="905699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数据库数据调取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无效数据清洗、有效数据筛选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用户属性判别、品牌渗透都判别、订单时间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地区分布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4868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9" y="1157627"/>
            <a:ext cx="2864195" cy="4734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04" y="3524880"/>
            <a:ext cx="2054864" cy="216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7" y="3589410"/>
            <a:ext cx="2095836" cy="2095836"/>
          </a:xfrm>
          <a:prstGeom prst="rect">
            <a:avLst/>
          </a:prstGeom>
        </p:spPr>
      </p:pic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3956985" y="1349859"/>
            <a:ext cx="7371749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当当网电子商务领域书籍销量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先后任职于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、腾讯、亚马逊等互联网大厂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知乎、喜马拉雅、今日头条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：旭鹏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933" y="3605730"/>
            <a:ext cx="2029302" cy="209583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FF98CD-CE68-428E-A7BF-387047868BA5}"/>
              </a:ext>
            </a:extLst>
          </p:cNvPr>
          <p:cNvSpPr txBox="1"/>
          <p:nvPr/>
        </p:nvSpPr>
        <p:spPr>
          <a:xfrm>
            <a:off x="0" y="1317620"/>
            <a:ext cx="313864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1EB51A02-A013-48DF-A160-A95466102411}"/>
              </a:ext>
            </a:extLst>
          </p:cNvPr>
          <p:cNvSpPr/>
          <p:nvPr/>
        </p:nvSpPr>
        <p:spPr>
          <a:xfrm>
            <a:off x="1355712" y="2273499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81193579-52F3-44F4-970B-67421BE487F1}"/>
              </a:ext>
            </a:extLst>
          </p:cNvPr>
          <p:cNvSpPr/>
          <p:nvPr/>
        </p:nvSpPr>
        <p:spPr>
          <a:xfrm>
            <a:off x="1355712" y="4228455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3135010" y="1317620"/>
            <a:ext cx="905699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单个表格读取、多个表格读取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数据格式转换、数据清洗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描述性分析、预测性分析、可视化分析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3654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1160006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单个表格读取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E01F06-75C5-4661-9E1E-A92F1F8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8931"/>
            <a:ext cx="9506395" cy="26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9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696548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单个表格读取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5A1F12-9B6D-4112-8766-2D8B48F0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521"/>
            <a:ext cx="9534340" cy="50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51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737048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多个表格读取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B7C1B6-7513-481A-8DE9-77FF8D8B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463"/>
            <a:ext cx="7246257" cy="41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数据读取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624039" y="751563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多个表格读取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15E662-2381-4795-B0B9-E3EE9274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39" y="1574493"/>
            <a:ext cx="9931006" cy="48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3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752584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订单地区数据筛选，剔除“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”无效数据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EA4316-C3A5-441A-AB36-9990F8DB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535"/>
            <a:ext cx="7458280" cy="4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52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752584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订单地区数据筛选，剔除“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”无效数据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7A80DF-9914-4E06-B63D-6C5A7E44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5334"/>
            <a:ext cx="7612634" cy="43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2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838200" y="752584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订单地区数据筛选，剔除“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”无效数据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A915A6-87BD-4529-9B0B-3E4CB216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535"/>
            <a:ext cx="8442053" cy="45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订单分析相关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知识点讲解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5494D5-842F-4CCC-8694-EE45B5089FCB}"/>
              </a:ext>
            </a:extLst>
          </p:cNvPr>
          <p:cNvSpPr txBox="1"/>
          <p:nvPr/>
        </p:nvSpPr>
        <p:spPr>
          <a:xfrm>
            <a:off x="214086" y="709042"/>
            <a:ext cx="9056990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描述性分析、可视化分析、预测性分析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A8BAA-5F47-4A2F-A292-B12F8251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1420506"/>
            <a:ext cx="6201227" cy="1985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D29B3A-67B2-4131-869E-D7336652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960" y="3452134"/>
            <a:ext cx="2210749" cy="3171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2FA71-9D14-493F-87D9-17CCCF190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216" y="3753305"/>
            <a:ext cx="2206239" cy="25739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88E3F0-820F-44B4-87E4-02457E421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54" y="1397558"/>
            <a:ext cx="5645823" cy="20314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FA1F7B-F3A7-4F70-9E2A-C038E035E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113" y="3428999"/>
            <a:ext cx="4307703" cy="29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站会员购订单数据的宏观分类与分析思路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43F87A-3AB0-417C-8DE8-83B45F7A51C7}"/>
              </a:ext>
            </a:extLst>
          </p:cNvPr>
          <p:cNvSpPr txBox="1"/>
          <p:nvPr/>
        </p:nvSpPr>
        <p:spPr>
          <a:xfrm>
            <a:off x="838200" y="717456"/>
            <a:ext cx="7391400" cy="5423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、订单类型分析：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待支付：已经提交订单信息等待支付的订单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已取消：被取消的订单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待发货：已经付款等待发货的订单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待收货：已经发货等待收获的订单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已完成：完成所有订单环节的订单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、取消订单针对性分析：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恶意订单占货分析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取消订单数据剔除</a:t>
            </a:r>
          </a:p>
        </p:txBody>
      </p:sp>
    </p:spTree>
    <p:extLst>
      <p:ext uri="{BB962C8B-B14F-4D97-AF65-F5344CB8AC3E}">
        <p14:creationId xmlns:p14="http://schemas.microsoft.com/office/powerpoint/2010/main" val="65192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上一次课后思考的答案（课后思考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D6107-5D9A-4806-8A8F-49E0BD31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7656"/>
            <a:ext cx="2958075" cy="526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EEAB36-8EC0-4E94-A2CC-46BB468A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22" y="667656"/>
            <a:ext cx="2958075" cy="5261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6676C5-5C7B-48BA-B551-04F3B3496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645" y="667656"/>
            <a:ext cx="2958075" cy="52614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C301F2-A069-4FC7-944A-DD4D3550E712}"/>
              </a:ext>
            </a:extLst>
          </p:cNvPr>
          <p:cNvSpPr txBox="1"/>
          <p:nvPr/>
        </p:nvSpPr>
        <p:spPr>
          <a:xfrm>
            <a:off x="1299169" y="6034706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知乎回答阅览界面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75ABCE-EC0B-4581-9106-7DD5BA5F4154}"/>
              </a:ext>
            </a:extLst>
          </p:cNvPr>
          <p:cNvSpPr txBox="1"/>
          <p:nvPr/>
        </p:nvSpPr>
        <p:spPr>
          <a:xfrm>
            <a:off x="5002296" y="60495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知乎回答收藏界面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7E5B16-F785-4704-B253-BAF8ED5519ED}"/>
              </a:ext>
            </a:extLst>
          </p:cNvPr>
          <p:cNvSpPr txBox="1"/>
          <p:nvPr/>
        </p:nvSpPr>
        <p:spPr>
          <a:xfrm>
            <a:off x="8703019" y="60347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知乎回答评论界面</a:t>
            </a:r>
          </a:p>
        </p:txBody>
      </p:sp>
    </p:spTree>
    <p:extLst>
      <p:ext uri="{BB962C8B-B14F-4D97-AF65-F5344CB8AC3E}">
        <p14:creationId xmlns:p14="http://schemas.microsoft.com/office/powerpoint/2010/main" val="115457800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站会员购订单数据的宏观分类与分析思路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981483-890A-4FAB-8A62-60CE3EE5D39C}"/>
              </a:ext>
            </a:extLst>
          </p:cNvPr>
          <p:cNvSpPr txBox="1"/>
          <p:nvPr/>
        </p:nvSpPr>
        <p:spPr>
          <a:xfrm>
            <a:off x="3203553" y="5624258"/>
            <a:ext cx="578488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已取消、待支付、已支付、已发货订单数据分类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932F81-F53D-4A05-B074-CBD59D7E9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" y="1074641"/>
            <a:ext cx="12127017" cy="45250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站会员购订单数据的宏观分类与分析思路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981483-890A-4FAB-8A62-60CE3EE5D39C}"/>
              </a:ext>
            </a:extLst>
          </p:cNvPr>
          <p:cNvSpPr txBox="1"/>
          <p:nvPr/>
        </p:nvSpPr>
        <p:spPr>
          <a:xfrm>
            <a:off x="809422" y="5310828"/>
            <a:ext cx="53172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巨额取消订单筛选，判断是否为恶意压货订单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6A0F4E-1815-4725-AE82-E20301B2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72" y="858034"/>
            <a:ext cx="4716386" cy="4178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36A15A-D6E2-4B42-BACF-A6F411FA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" y="2370284"/>
            <a:ext cx="6676359" cy="26661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6A0CE0-84AC-479D-908E-E67EB498969D}"/>
              </a:ext>
            </a:extLst>
          </p:cNvPr>
          <p:cNvSpPr txBox="1"/>
          <p:nvPr/>
        </p:nvSpPr>
        <p:spPr>
          <a:xfrm>
            <a:off x="8263886" y="5310828"/>
            <a:ext cx="230315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雷姆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胸像手办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5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站会员购订单数据的宏观分类与分析思路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981483-890A-4FAB-8A62-60CE3EE5D39C}"/>
              </a:ext>
            </a:extLst>
          </p:cNvPr>
          <p:cNvSpPr txBox="1"/>
          <p:nvPr/>
        </p:nvSpPr>
        <p:spPr>
          <a:xfrm>
            <a:off x="2872581" y="5970363"/>
            <a:ext cx="644683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剔除取消订单以确保订单数据（支付时间）的正确性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AAB204-E343-4F24-A86C-AA3D45CC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96" y="583634"/>
            <a:ext cx="9577805" cy="538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02C6F5-1403-4B48-B58A-4533D07DCD4F}"/>
              </a:ext>
            </a:extLst>
          </p:cNvPr>
          <p:cNvSpPr txBox="1"/>
          <p:nvPr/>
        </p:nvSpPr>
        <p:spPr>
          <a:xfrm>
            <a:off x="838200" y="1017538"/>
            <a:ext cx="7391400" cy="482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时间相关分析思路：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、订单时间分布分析：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订单高峰时间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订单低谷时间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、订单价格分布分析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高客单价时间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低客单价时间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、订单时间分布与价格分布的交叉分析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52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7E1A1B0-2E23-44D1-A8F7-8C33825CE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519727"/>
              </p:ext>
            </p:extLst>
          </p:nvPr>
        </p:nvGraphicFramePr>
        <p:xfrm>
          <a:off x="838200" y="945809"/>
          <a:ext cx="1910442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0442">
                  <a:extLst>
                    <a:ext uri="{9D8B030D-6E8A-4147-A177-3AD203B41FA5}">
                      <a16:colId xmlns:a16="http://schemas.microsoft.com/office/drawing/2014/main" val="2626158028"/>
                    </a:ext>
                  </a:extLst>
                </a:gridCol>
              </a:tblGrid>
              <a:tr h="2678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下单时间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809232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16:00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798775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4295189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6462299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713777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7251549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138294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6095137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6154087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4884896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7388989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6843215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3258433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2019/2/9 15:59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3478792"/>
                  </a:ext>
                </a:extLst>
              </a:tr>
              <a:tr h="2678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2019/2/9 15:59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58401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A02318-5606-4D08-9038-36941B4F6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263101"/>
              </p:ext>
            </p:extLst>
          </p:nvPr>
        </p:nvGraphicFramePr>
        <p:xfrm>
          <a:off x="4255606" y="933675"/>
          <a:ext cx="2217056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7056">
                  <a:extLst>
                    <a:ext uri="{9D8B030D-6E8A-4147-A177-3AD203B41FA5}">
                      <a16:colId xmlns:a16="http://schemas.microsoft.com/office/drawing/2014/main" val="1916640218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下单时间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761895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下午四时○○分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334893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229390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72899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141477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266966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30938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819518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70897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885767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806542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778561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38092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下午三时五十九分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842169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 dirty="0">
                          <a:effectLst/>
                        </a:rPr>
                        <a:t>下午三时五十九分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61772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DECC32E4-59F3-435D-BB13-6398BC4FCC18}"/>
              </a:ext>
            </a:extLst>
          </p:cNvPr>
          <p:cNvSpPr/>
          <p:nvPr/>
        </p:nvSpPr>
        <p:spPr>
          <a:xfrm>
            <a:off x="2906685" y="2831882"/>
            <a:ext cx="1031221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F0D2C35-5581-4201-B23B-F16DD1FA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3664"/>
              </p:ext>
            </p:extLst>
          </p:nvPr>
        </p:nvGraphicFramePr>
        <p:xfrm>
          <a:off x="8269113" y="933675"/>
          <a:ext cx="3078643" cy="454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5315">
                  <a:extLst>
                    <a:ext uri="{9D8B030D-6E8A-4147-A177-3AD203B41FA5}">
                      <a16:colId xmlns:a16="http://schemas.microsoft.com/office/drawing/2014/main" val="3301421594"/>
                    </a:ext>
                  </a:extLst>
                </a:gridCol>
                <a:gridCol w="1743328">
                  <a:extLst>
                    <a:ext uri="{9D8B030D-6E8A-4147-A177-3AD203B41FA5}">
                      <a16:colId xmlns:a16="http://schemas.microsoft.com/office/drawing/2014/main" val="1825615721"/>
                    </a:ext>
                  </a:extLst>
                </a:gridCol>
              </a:tblGrid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计数项</a:t>
                      </a:r>
                      <a:r>
                        <a:rPr lang="en-US" altLang="zh-CN" sz="1800" u="none" strike="noStrike" dirty="0">
                          <a:effectLst/>
                        </a:rPr>
                        <a:t>:</a:t>
                      </a:r>
                      <a:r>
                        <a:rPr lang="zh-CN" altLang="en-US" sz="1800" u="none" strike="noStrike" dirty="0">
                          <a:effectLst/>
                        </a:rPr>
                        <a:t>下单时间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44624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&lt;2019/2/9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0699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795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54979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483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736607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326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519519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645169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524606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93913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669128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r>
                        <a:rPr lang="zh-CN" altLang="en-US" sz="1800" u="none" strike="noStrike" dirty="0">
                          <a:effectLst/>
                        </a:rPr>
                        <a:t>时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7461370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164996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319760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811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3290839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707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731652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971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2970821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13</a:t>
                      </a:r>
                      <a:r>
                        <a:rPr lang="zh-CN" altLang="en-US" sz="1800" u="none" strike="noStrike" dirty="0">
                          <a:effectLst/>
                        </a:rPr>
                        <a:t>时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893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211274"/>
                  </a:ext>
                </a:extLst>
              </a:tr>
            </a:tbl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BB0A0A1F-313D-47D0-8276-C86AF7632832}"/>
              </a:ext>
            </a:extLst>
          </p:cNvPr>
          <p:cNvSpPr/>
          <p:nvPr/>
        </p:nvSpPr>
        <p:spPr>
          <a:xfrm>
            <a:off x="6855277" y="2820196"/>
            <a:ext cx="1031221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B5F86D-65BA-4EFA-9948-B4485EDE0B2E}"/>
              </a:ext>
            </a:extLst>
          </p:cNvPr>
          <p:cNvSpPr txBox="1"/>
          <p:nvPr/>
        </p:nvSpPr>
        <p:spPr>
          <a:xfrm>
            <a:off x="629282" y="5475195"/>
            <a:ext cx="232827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有效下单时间筛选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71A74-16AB-4E66-8434-1629559BD521}"/>
              </a:ext>
            </a:extLst>
          </p:cNvPr>
          <p:cNvSpPr txBox="1"/>
          <p:nvPr/>
        </p:nvSpPr>
        <p:spPr>
          <a:xfrm>
            <a:off x="4118588" y="5475195"/>
            <a:ext cx="24910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分钟数据筛选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11F94-FDEE-4C94-BAAE-A96174E0A990}"/>
              </a:ext>
            </a:extLst>
          </p:cNvPr>
          <p:cNvSpPr txBox="1"/>
          <p:nvPr/>
        </p:nvSpPr>
        <p:spPr>
          <a:xfrm>
            <a:off x="8562888" y="5475195"/>
            <a:ext cx="24910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分钟订单统计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45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ECC32E4-59F3-435D-BB13-6398BC4FCC18}"/>
              </a:ext>
            </a:extLst>
          </p:cNvPr>
          <p:cNvSpPr/>
          <p:nvPr/>
        </p:nvSpPr>
        <p:spPr>
          <a:xfrm>
            <a:off x="3580741" y="2863737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BB0A0A1F-313D-47D0-8276-C86AF7632832}"/>
              </a:ext>
            </a:extLst>
          </p:cNvPr>
          <p:cNvSpPr/>
          <p:nvPr/>
        </p:nvSpPr>
        <p:spPr>
          <a:xfrm>
            <a:off x="7692689" y="2774907"/>
            <a:ext cx="551426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B5F86D-65BA-4EFA-9948-B4485EDE0B2E}"/>
              </a:ext>
            </a:extLst>
          </p:cNvPr>
          <p:cNvSpPr txBox="1"/>
          <p:nvPr/>
        </p:nvSpPr>
        <p:spPr>
          <a:xfrm>
            <a:off x="629281" y="5474473"/>
            <a:ext cx="2491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按小时维度订单统计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71A74-16AB-4E66-8434-1629559BD521}"/>
              </a:ext>
            </a:extLst>
          </p:cNvPr>
          <p:cNvSpPr txBox="1"/>
          <p:nvPr/>
        </p:nvSpPr>
        <p:spPr>
          <a:xfrm>
            <a:off x="4662864" y="5474473"/>
            <a:ext cx="249109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按分钟维度订单统计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11F94-FDEE-4C94-BAAE-A96174E0A990}"/>
              </a:ext>
            </a:extLst>
          </p:cNvPr>
          <p:cNvSpPr txBox="1"/>
          <p:nvPr/>
        </p:nvSpPr>
        <p:spPr>
          <a:xfrm>
            <a:off x="8862710" y="5474473"/>
            <a:ext cx="2491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按秒维度订单统计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936B138-D646-47F9-AB32-4B84103BC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67213"/>
              </p:ext>
            </p:extLst>
          </p:nvPr>
        </p:nvGraphicFramePr>
        <p:xfrm>
          <a:off x="254099" y="880991"/>
          <a:ext cx="3078643" cy="454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5315">
                  <a:extLst>
                    <a:ext uri="{9D8B030D-6E8A-4147-A177-3AD203B41FA5}">
                      <a16:colId xmlns:a16="http://schemas.microsoft.com/office/drawing/2014/main" val="3301421594"/>
                    </a:ext>
                  </a:extLst>
                </a:gridCol>
                <a:gridCol w="1743328">
                  <a:extLst>
                    <a:ext uri="{9D8B030D-6E8A-4147-A177-3AD203B41FA5}">
                      <a16:colId xmlns:a16="http://schemas.microsoft.com/office/drawing/2014/main" val="1825615721"/>
                    </a:ext>
                  </a:extLst>
                </a:gridCol>
              </a:tblGrid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计数项</a:t>
                      </a:r>
                      <a:r>
                        <a:rPr lang="en-US" altLang="zh-CN" sz="1800" u="none" strike="noStrike" dirty="0">
                          <a:effectLst/>
                        </a:rPr>
                        <a:t>:</a:t>
                      </a:r>
                      <a:r>
                        <a:rPr lang="zh-CN" altLang="en-US" sz="1800" u="none" strike="noStrike" dirty="0">
                          <a:effectLst/>
                        </a:rPr>
                        <a:t>下单时间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44624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&lt;2019/2/9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020699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795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54979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483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736607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326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519519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645169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8524606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2939132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669128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r>
                        <a:rPr lang="zh-CN" altLang="en-US" sz="1800" u="none" strike="noStrike" dirty="0">
                          <a:effectLst/>
                        </a:rPr>
                        <a:t>时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7461370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164996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5319760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811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3290839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707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7316524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971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2970821"/>
                  </a:ext>
                </a:extLst>
              </a:tr>
              <a:tr h="2661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13</a:t>
                      </a:r>
                      <a:r>
                        <a:rPr lang="zh-CN" altLang="en-US" sz="1800" u="none" strike="noStrike" dirty="0">
                          <a:effectLst/>
                        </a:rPr>
                        <a:t>时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893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9211274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D903BA3-B36C-4DEB-BA75-5EA88D185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62626"/>
              </p:ext>
            </p:extLst>
          </p:nvPr>
        </p:nvGraphicFramePr>
        <p:xfrm>
          <a:off x="4366587" y="835293"/>
          <a:ext cx="3078643" cy="454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5315">
                  <a:extLst>
                    <a:ext uri="{9D8B030D-6E8A-4147-A177-3AD203B41FA5}">
                      <a16:colId xmlns:a16="http://schemas.microsoft.com/office/drawing/2014/main" val="4023671791"/>
                    </a:ext>
                  </a:extLst>
                </a:gridCol>
                <a:gridCol w="1743328">
                  <a:extLst>
                    <a:ext uri="{9D8B030D-6E8A-4147-A177-3AD203B41FA5}">
                      <a16:colId xmlns:a16="http://schemas.microsoft.com/office/drawing/2014/main" val="3040600634"/>
                    </a:ext>
                  </a:extLst>
                </a:gridCol>
              </a:tblGrid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计数项</a:t>
                      </a:r>
                      <a:r>
                        <a:rPr lang="en-US" altLang="zh-CN" sz="1800" u="none" strike="noStrike">
                          <a:effectLst/>
                        </a:rPr>
                        <a:t>:</a:t>
                      </a:r>
                      <a:r>
                        <a:rPr lang="zh-CN" altLang="en-US" sz="1800" u="none" strike="noStrike">
                          <a:effectLst/>
                        </a:rPr>
                        <a:t>下单时间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4854404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&lt;2019/2/9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048886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795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6091097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729990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0384856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1791534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7896316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4381348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4504354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9803514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6528293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342946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19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6763161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8062015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11</a:t>
                      </a:r>
                      <a:r>
                        <a:rPr lang="zh-CN" altLang="en-US" sz="1800" u="none" strike="noStrike" dirty="0">
                          <a:effectLst/>
                        </a:rPr>
                        <a:t>分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0429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369D1B-A639-42E0-8F94-2C2DD4A6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65200"/>
              </p:ext>
            </p:extLst>
          </p:nvPr>
        </p:nvGraphicFramePr>
        <p:xfrm>
          <a:off x="8491574" y="789588"/>
          <a:ext cx="3078643" cy="4587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5315">
                  <a:extLst>
                    <a:ext uri="{9D8B030D-6E8A-4147-A177-3AD203B41FA5}">
                      <a16:colId xmlns:a16="http://schemas.microsoft.com/office/drawing/2014/main" val="1232092023"/>
                    </a:ext>
                  </a:extLst>
                </a:gridCol>
                <a:gridCol w="1743328">
                  <a:extLst>
                    <a:ext uri="{9D8B030D-6E8A-4147-A177-3AD203B41FA5}">
                      <a16:colId xmlns:a16="http://schemas.microsoft.com/office/drawing/2014/main" val="388716869"/>
                    </a:ext>
                  </a:extLst>
                </a:gridCol>
              </a:tblGrid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计数项</a:t>
                      </a:r>
                      <a:r>
                        <a:rPr lang="en-US" altLang="zh-CN" sz="1800" u="none" strike="noStrike">
                          <a:effectLst/>
                        </a:rPr>
                        <a:t>:</a:t>
                      </a:r>
                      <a:r>
                        <a:rPr lang="zh-CN" altLang="en-US" sz="1800" u="none" strike="noStrike">
                          <a:effectLst/>
                        </a:rPr>
                        <a:t>下单时间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0303979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&lt;2019/2/9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578661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795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5342018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分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1143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618531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8614531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2898115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9490731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23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0622776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28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7127873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34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091958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39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499342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46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9983828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53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3876951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54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2566259"/>
                  </a:ext>
                </a:extLst>
              </a:tr>
              <a:tr h="30581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55</a:t>
                      </a:r>
                      <a:r>
                        <a:rPr lang="zh-CN" altLang="en-US" sz="1800" u="none" strike="noStrike">
                          <a:effectLst/>
                        </a:rPr>
                        <a:t>秒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28600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2441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97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B5F86D-65BA-4EFA-9948-B4485EDE0B2E}"/>
              </a:ext>
            </a:extLst>
          </p:cNvPr>
          <p:cNvSpPr txBox="1"/>
          <p:nvPr/>
        </p:nvSpPr>
        <p:spPr>
          <a:xfrm>
            <a:off x="4522542" y="5684764"/>
            <a:ext cx="314691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日订单量波动柱状图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C0557C-47CA-47F6-8A5A-84DBE861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9" y="1296441"/>
            <a:ext cx="9917342" cy="42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8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B5F86D-65BA-4EFA-9948-B4485EDE0B2E}"/>
              </a:ext>
            </a:extLst>
          </p:cNvPr>
          <p:cNvSpPr txBox="1"/>
          <p:nvPr/>
        </p:nvSpPr>
        <p:spPr>
          <a:xfrm>
            <a:off x="3782312" y="5617274"/>
            <a:ext cx="462737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日单日订单量波动的帕累托分析图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6FB67-0999-4A50-ACD0-ADA8CCA8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59" y="990914"/>
            <a:ext cx="11076281" cy="44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B5F86D-65BA-4EFA-9948-B4485EDE0B2E}"/>
              </a:ext>
            </a:extLst>
          </p:cNvPr>
          <p:cNvSpPr txBox="1"/>
          <p:nvPr/>
        </p:nvSpPr>
        <p:spPr>
          <a:xfrm>
            <a:off x="556079" y="5491575"/>
            <a:ext cx="2491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按小时维度价格统计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71A74-16AB-4E66-8434-1629559BD521}"/>
              </a:ext>
            </a:extLst>
          </p:cNvPr>
          <p:cNvSpPr txBox="1"/>
          <p:nvPr/>
        </p:nvSpPr>
        <p:spPr>
          <a:xfrm>
            <a:off x="4177989" y="5491575"/>
            <a:ext cx="305533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按小时维度总订单额统计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711F94-FDEE-4C94-BAAE-A96174E0A990}"/>
              </a:ext>
            </a:extLst>
          </p:cNvPr>
          <p:cNvSpPr txBox="1"/>
          <p:nvPr/>
        </p:nvSpPr>
        <p:spPr>
          <a:xfrm>
            <a:off x="8105062" y="5491575"/>
            <a:ext cx="279734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按小时维度客单价统计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6603CB-97B7-40EA-84A6-6A3BD4012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307043"/>
              </p:ext>
            </p:extLst>
          </p:nvPr>
        </p:nvGraphicFramePr>
        <p:xfrm>
          <a:off x="273957" y="901005"/>
          <a:ext cx="3055334" cy="4590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228">
                  <a:extLst>
                    <a:ext uri="{9D8B030D-6E8A-4147-A177-3AD203B41FA5}">
                      <a16:colId xmlns:a16="http://schemas.microsoft.com/office/drawing/2014/main" val="3490019002"/>
                    </a:ext>
                  </a:extLst>
                </a:gridCol>
                <a:gridCol w="2011106">
                  <a:extLst>
                    <a:ext uri="{9D8B030D-6E8A-4147-A177-3AD203B41FA5}">
                      <a16:colId xmlns:a16="http://schemas.microsoft.com/office/drawing/2014/main" val="1108877414"/>
                    </a:ext>
                  </a:extLst>
                </a:gridCol>
              </a:tblGrid>
              <a:tr h="3060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下单时间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3553379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102.75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十六时○○分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846876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875400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4240409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5190099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558820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8443539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179.85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6271778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0515592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6209890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004646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8178777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0925200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769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304746"/>
                  </a:ext>
                </a:extLst>
              </a:tr>
              <a:tr h="3060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 dirty="0">
                          <a:effectLst/>
                        </a:rPr>
                        <a:t>十五时五十九分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63441"/>
                  </a:ext>
                </a:extLst>
              </a:tr>
            </a:tbl>
          </a:graphicData>
        </a:graphic>
      </p:graphicFrame>
      <p:sp>
        <p:nvSpPr>
          <p:cNvPr id="8" name="箭头: 右 7">
            <a:extLst>
              <a:ext uri="{FF2B5EF4-FFF2-40B4-BE49-F238E27FC236}">
                <a16:creationId xmlns:a16="http://schemas.microsoft.com/office/drawing/2014/main" id="{A7018271-158D-4013-BEA2-66567A3DAAEB}"/>
              </a:ext>
            </a:extLst>
          </p:cNvPr>
          <p:cNvSpPr/>
          <p:nvPr/>
        </p:nvSpPr>
        <p:spPr>
          <a:xfrm>
            <a:off x="3458230" y="2953974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64767D-AAC8-4CFA-84D2-AC62C4644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328094"/>
              </p:ext>
            </p:extLst>
          </p:nvPr>
        </p:nvGraphicFramePr>
        <p:xfrm>
          <a:off x="4125014" y="901005"/>
          <a:ext cx="3055333" cy="4573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5205">
                  <a:extLst>
                    <a:ext uri="{9D8B030D-6E8A-4147-A177-3AD203B41FA5}">
                      <a16:colId xmlns:a16="http://schemas.microsoft.com/office/drawing/2014/main" val="3544255974"/>
                    </a:ext>
                  </a:extLst>
                </a:gridCol>
                <a:gridCol w="1730128">
                  <a:extLst>
                    <a:ext uri="{9D8B030D-6E8A-4147-A177-3AD203B41FA5}">
                      <a16:colId xmlns:a16="http://schemas.microsoft.com/office/drawing/2014/main" val="3491699440"/>
                    </a:ext>
                  </a:extLst>
                </a:gridCol>
              </a:tblGrid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118054.15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1088626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70279.33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366936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54245.05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540406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22810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05796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25609.75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852098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4677.65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2211671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9876.65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4021261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14731.35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2732058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32834.95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815217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60834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709948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144003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293159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110140.75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733799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195343.65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8448877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144615.45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938532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170176.4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193569"/>
                  </a:ext>
                </a:extLst>
              </a:tr>
            </a:tbl>
          </a:graphicData>
        </a:graphic>
      </p:graphicFrame>
      <p:sp>
        <p:nvSpPr>
          <p:cNvPr id="10" name="箭头: 右 9">
            <a:extLst>
              <a:ext uri="{FF2B5EF4-FFF2-40B4-BE49-F238E27FC236}">
                <a16:creationId xmlns:a16="http://schemas.microsoft.com/office/drawing/2014/main" id="{05AA5173-34A5-4A04-A9D5-D38397E46EE2}"/>
              </a:ext>
            </a:extLst>
          </p:cNvPr>
          <p:cNvSpPr/>
          <p:nvPr/>
        </p:nvSpPr>
        <p:spPr>
          <a:xfrm>
            <a:off x="7309284" y="2957603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258F5C-3D78-42E6-A70F-9BEBF0486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64622"/>
              </p:ext>
            </p:extLst>
          </p:nvPr>
        </p:nvGraphicFramePr>
        <p:xfrm>
          <a:off x="7976068" y="901005"/>
          <a:ext cx="3055332" cy="4573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960">
                  <a:extLst>
                    <a:ext uri="{9D8B030D-6E8A-4147-A177-3AD203B41FA5}">
                      <a16:colId xmlns:a16="http://schemas.microsoft.com/office/drawing/2014/main" val="2420686119"/>
                    </a:ext>
                  </a:extLst>
                </a:gridCol>
                <a:gridCol w="1826372">
                  <a:extLst>
                    <a:ext uri="{9D8B030D-6E8A-4147-A177-3AD203B41FA5}">
                      <a16:colId xmlns:a16="http://schemas.microsoft.com/office/drawing/2014/main" val="1283987090"/>
                    </a:ext>
                  </a:extLst>
                </a:gridCol>
              </a:tblGrid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148.50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4422872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145.51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346264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166.40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1398876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136.59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724055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197.00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8182079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89.95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453063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164.61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479967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140.30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4238522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145.93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7038229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141.47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0765135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177.56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7052572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155.79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0597053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201.18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2483100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161.94 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2097667"/>
                  </a:ext>
                </a:extLst>
              </a:tr>
              <a:tr h="3048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178.01 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7050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451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1EDDC6-0999-4259-B760-0936847C9172}"/>
              </a:ext>
            </a:extLst>
          </p:cNvPr>
          <p:cNvSpPr txBox="1"/>
          <p:nvPr/>
        </p:nvSpPr>
        <p:spPr>
          <a:xfrm>
            <a:off x="3863735" y="5686223"/>
            <a:ext cx="390149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日单日客单价波动的折线图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889E86-D20C-4735-967B-78248E55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62" y="798016"/>
            <a:ext cx="7720638" cy="46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9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上一次课后思考的答案（课后思考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790BA-8652-4B3D-BA0C-A8B6F71F230B}"/>
              </a:ext>
            </a:extLst>
          </p:cNvPr>
          <p:cNvSpPr txBox="1"/>
          <p:nvPr/>
        </p:nvSpPr>
        <p:spPr>
          <a:xfrm>
            <a:off x="3818618" y="6001733"/>
            <a:ext cx="4554764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知乎的用户行为由浅到深分层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39384F-8165-49AD-8A89-826432D0935F}"/>
              </a:ext>
            </a:extLst>
          </p:cNvPr>
          <p:cNvSpPr txBox="1"/>
          <p:nvPr/>
        </p:nvSpPr>
        <p:spPr>
          <a:xfrm>
            <a:off x="2432957" y="866318"/>
            <a:ext cx="7326086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阅读（无独立点击）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点赞（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次独立点击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双击屏幕点击）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喜欢（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次独立点击）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收藏（至少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次独立点击）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发评论（至少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次独立点击）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53C8989A-B8F1-42CB-B926-8C814B786FF4}"/>
              </a:ext>
            </a:extLst>
          </p:cNvPr>
          <p:cNvSpPr/>
          <p:nvPr/>
        </p:nvSpPr>
        <p:spPr>
          <a:xfrm>
            <a:off x="5943600" y="1578508"/>
            <a:ext cx="304800" cy="37737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72F55F62-05E0-418B-8980-1969B63E24A2}"/>
              </a:ext>
            </a:extLst>
          </p:cNvPr>
          <p:cNvSpPr/>
          <p:nvPr/>
        </p:nvSpPr>
        <p:spPr>
          <a:xfrm>
            <a:off x="5943600" y="2668070"/>
            <a:ext cx="304800" cy="37737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D9A262D2-B5C0-47D1-8A4D-D2AC5B7E0349}"/>
              </a:ext>
            </a:extLst>
          </p:cNvPr>
          <p:cNvSpPr/>
          <p:nvPr/>
        </p:nvSpPr>
        <p:spPr>
          <a:xfrm>
            <a:off x="5943600" y="3759467"/>
            <a:ext cx="304800" cy="37737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208C5F97-10CF-49EE-80BD-0CA7BE6FE0AC}"/>
              </a:ext>
            </a:extLst>
          </p:cNvPr>
          <p:cNvSpPr/>
          <p:nvPr/>
        </p:nvSpPr>
        <p:spPr>
          <a:xfrm>
            <a:off x="5943600" y="4855524"/>
            <a:ext cx="304800" cy="37737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404F17-B3A8-4E1C-9C07-E6801C80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65" y="1001476"/>
            <a:ext cx="9716688" cy="40219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913624-4915-4653-857A-38D7D951C95A}"/>
              </a:ext>
            </a:extLst>
          </p:cNvPr>
          <p:cNvSpPr txBox="1"/>
          <p:nvPr/>
        </p:nvSpPr>
        <p:spPr>
          <a:xfrm>
            <a:off x="4170488" y="5224660"/>
            <a:ext cx="385102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日单日订单额波动的柱状图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328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913624-4915-4653-857A-38D7D951C95A}"/>
              </a:ext>
            </a:extLst>
          </p:cNvPr>
          <p:cNvSpPr txBox="1"/>
          <p:nvPr/>
        </p:nvSpPr>
        <p:spPr>
          <a:xfrm>
            <a:off x="3413299" y="5549630"/>
            <a:ext cx="536539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日单日订单量与客单价交叉分析的组合图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C597D9-697F-4F97-B61A-82ECBA39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48" y="901078"/>
            <a:ext cx="10639699" cy="46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2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AA9F5F-880F-4448-BCB9-B2776D1F7143}"/>
              </a:ext>
            </a:extLst>
          </p:cNvPr>
          <p:cNvSpPr txBox="1"/>
          <p:nvPr/>
        </p:nvSpPr>
        <p:spPr>
          <a:xfrm>
            <a:off x="1579524" y="1127847"/>
            <a:ext cx="4139105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按季度、年进行订单统计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按月进行订单统计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按小时进行订单统计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按分钟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秒进行订单统计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F9725786-B80D-4D7D-B9D8-D813FB18EDDE}"/>
              </a:ext>
            </a:extLst>
          </p:cNvPr>
          <p:cNvSpPr/>
          <p:nvPr/>
        </p:nvSpPr>
        <p:spPr>
          <a:xfrm>
            <a:off x="3453133" y="1828800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B3821D56-D523-464A-A97E-3B8EDB478311}"/>
              </a:ext>
            </a:extLst>
          </p:cNvPr>
          <p:cNvSpPr/>
          <p:nvPr/>
        </p:nvSpPr>
        <p:spPr>
          <a:xfrm>
            <a:off x="3453133" y="3052268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74A358D-4D26-4788-B80A-8F2458F93F26}"/>
              </a:ext>
            </a:extLst>
          </p:cNvPr>
          <p:cNvSpPr/>
          <p:nvPr/>
        </p:nvSpPr>
        <p:spPr>
          <a:xfrm>
            <a:off x="3453133" y="4279086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98FEB8-CF90-4344-8C7A-C24C23409B88}"/>
              </a:ext>
            </a:extLst>
          </p:cNvPr>
          <p:cNvSpPr txBox="1"/>
          <p:nvPr/>
        </p:nvSpPr>
        <p:spPr>
          <a:xfrm>
            <a:off x="6676572" y="1127847"/>
            <a:ext cx="4139105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市场需求波动分析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部分业绩波动分析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用户消费习惯分析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促销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活动即时效果分析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C454457C-2313-4C3C-8052-0210E1CC0E24}"/>
              </a:ext>
            </a:extLst>
          </p:cNvPr>
          <p:cNvSpPr/>
          <p:nvPr/>
        </p:nvSpPr>
        <p:spPr>
          <a:xfrm>
            <a:off x="8550181" y="1828800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D22EDEE5-D6F4-450E-966A-04C307424222}"/>
              </a:ext>
            </a:extLst>
          </p:cNvPr>
          <p:cNvSpPr/>
          <p:nvPr/>
        </p:nvSpPr>
        <p:spPr>
          <a:xfrm>
            <a:off x="8550181" y="3052268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46D50FFD-2C99-4995-8456-01FFC9C41C67}"/>
              </a:ext>
            </a:extLst>
          </p:cNvPr>
          <p:cNvSpPr/>
          <p:nvPr/>
        </p:nvSpPr>
        <p:spPr>
          <a:xfrm>
            <a:off x="8550181" y="4279086"/>
            <a:ext cx="391886" cy="5225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9F313D-30E6-432E-9BC4-A1A7827F7EB4}"/>
              </a:ext>
            </a:extLst>
          </p:cNvPr>
          <p:cNvSpPr txBox="1"/>
          <p:nvPr/>
        </p:nvSpPr>
        <p:spPr>
          <a:xfrm>
            <a:off x="2463241" y="5485582"/>
            <a:ext cx="237166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不同订单数据类型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848A88-9EEA-4B0B-9AC1-92EAF1AC155B}"/>
              </a:ext>
            </a:extLst>
          </p:cNvPr>
          <p:cNvSpPr txBox="1"/>
          <p:nvPr/>
        </p:nvSpPr>
        <p:spPr>
          <a:xfrm>
            <a:off x="7756232" y="5485582"/>
            <a:ext cx="237166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不同订单分析目的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975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A897DC-0B3C-48C8-B70E-B058D8E73746}"/>
              </a:ext>
            </a:extLst>
          </p:cNvPr>
          <p:cNvSpPr txBox="1"/>
          <p:nvPr/>
        </p:nvSpPr>
        <p:spPr>
          <a:xfrm>
            <a:off x="838200" y="1220738"/>
            <a:ext cx="739140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商品相关分析思路：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、商品单维度分析：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商品客单价分布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商品销量分布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、商品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时间双维度分析：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商品目标用户分析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、商品地区客单价分析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880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741CAF9-440D-465C-9B6F-C00132EA4278}"/>
              </a:ext>
            </a:extLst>
          </p:cNvPr>
          <p:cNvSpPr/>
          <p:nvPr/>
        </p:nvSpPr>
        <p:spPr>
          <a:xfrm>
            <a:off x="4866816" y="3012511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654918-773C-485B-8486-9CCE87AB9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39688"/>
              </p:ext>
            </p:extLst>
          </p:nvPr>
        </p:nvGraphicFramePr>
        <p:xfrm>
          <a:off x="1854199" y="1125990"/>
          <a:ext cx="2732314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6157">
                  <a:extLst>
                    <a:ext uri="{9D8B030D-6E8A-4147-A177-3AD203B41FA5}">
                      <a16:colId xmlns:a16="http://schemas.microsoft.com/office/drawing/2014/main" val="878458710"/>
                    </a:ext>
                  </a:extLst>
                </a:gridCol>
                <a:gridCol w="1366157">
                  <a:extLst>
                    <a:ext uri="{9D8B030D-6E8A-4147-A177-3AD203B41FA5}">
                      <a16:colId xmlns:a16="http://schemas.microsoft.com/office/drawing/2014/main" val="1202949256"/>
                    </a:ext>
                  </a:extLst>
                </a:gridCol>
              </a:tblGrid>
              <a:tr h="28335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212386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10002051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102.75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296427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1292374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10008309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69442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10004204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0859053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688486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10004416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76987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5719931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10002429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3979194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179.85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461458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10000183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899187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10004799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3796776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10004789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8131418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10004152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4595907"/>
                  </a:ext>
                </a:extLst>
              </a:tr>
              <a:tr h="2833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10004416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122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63833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1D12A1-0C2D-41FC-B28A-A558ED26C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813580"/>
              </p:ext>
            </p:extLst>
          </p:nvPr>
        </p:nvGraphicFramePr>
        <p:xfrm>
          <a:off x="5896427" y="1125990"/>
          <a:ext cx="3291116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864">
                  <a:extLst>
                    <a:ext uri="{9D8B030D-6E8A-4147-A177-3AD203B41FA5}">
                      <a16:colId xmlns:a16="http://schemas.microsoft.com/office/drawing/2014/main" val="950730409"/>
                    </a:ext>
                  </a:extLst>
                </a:gridCol>
                <a:gridCol w="2147252">
                  <a:extLst>
                    <a:ext uri="{9D8B030D-6E8A-4147-A177-3AD203B41FA5}">
                      <a16:colId xmlns:a16="http://schemas.microsoft.com/office/drawing/2014/main" val="2131004606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平均值项</a:t>
                      </a:r>
                      <a:r>
                        <a:rPr lang="en-US" altLang="zh-CN" sz="1800" u="none" strike="noStrike">
                          <a:effectLst/>
                        </a:rPr>
                        <a:t>:</a:t>
                      </a:r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165177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507.4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75835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10000024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10732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374.8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7652252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10000029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456728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10000045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194.8764706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082852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10000050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372.2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228158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10000053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273.8047619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342632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10000057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227.645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388557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10000071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161.6666667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96281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10000099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354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973905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10000100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516.9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410086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10000104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181.5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89491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10000138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506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4048582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10000143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438.5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328633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DAB2E0B-5A3E-42B5-898B-1AB5B3F2D02D}"/>
              </a:ext>
            </a:extLst>
          </p:cNvPr>
          <p:cNvSpPr txBox="1"/>
          <p:nvPr/>
        </p:nvSpPr>
        <p:spPr>
          <a:xfrm>
            <a:off x="1566161" y="5459624"/>
            <a:ext cx="330838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按商品编号与商品价格统计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910BA1-E939-4131-AFF6-6FF998387DBB}"/>
              </a:ext>
            </a:extLst>
          </p:cNvPr>
          <p:cNvSpPr txBox="1"/>
          <p:nvPr/>
        </p:nvSpPr>
        <p:spPr>
          <a:xfrm>
            <a:off x="6155870" y="5459624"/>
            <a:ext cx="277222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计算不同商品的客单价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243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BEB579BF-555C-4BB8-8802-EDB718E2FF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70706390"/>
                  </p:ext>
                </p:extLst>
              </p:nvPr>
            </p:nvGraphicFramePr>
            <p:xfrm>
              <a:off x="325989" y="670717"/>
              <a:ext cx="11540021" cy="551656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BEB579BF-555C-4BB8-8802-EDB718E2F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989" y="670717"/>
                <a:ext cx="11540021" cy="5516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089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99ECBEB-A092-4D2B-991E-63D36EE9C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949717"/>
              </p:ext>
            </p:extLst>
          </p:nvPr>
        </p:nvGraphicFramePr>
        <p:xfrm>
          <a:off x="236765" y="1327810"/>
          <a:ext cx="7823201" cy="3358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4214">
                  <a:extLst>
                    <a:ext uri="{9D8B030D-6E8A-4147-A177-3AD203B41FA5}">
                      <a16:colId xmlns:a16="http://schemas.microsoft.com/office/drawing/2014/main" val="2280087800"/>
                    </a:ext>
                  </a:extLst>
                </a:gridCol>
                <a:gridCol w="3628152">
                  <a:extLst>
                    <a:ext uri="{9D8B030D-6E8A-4147-A177-3AD203B41FA5}">
                      <a16:colId xmlns:a16="http://schemas.microsoft.com/office/drawing/2014/main" val="3029271564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16764018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商品名称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48085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10002051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[</a:t>
                      </a:r>
                      <a:r>
                        <a:rPr lang="zh-CN" altLang="en-US" sz="1800" u="none" strike="noStrike" dirty="0">
                          <a:effectLst/>
                        </a:rPr>
                        <a:t>追加限量</a:t>
                      </a:r>
                      <a:r>
                        <a:rPr lang="en-US" altLang="zh-CN" sz="1800" u="none" strike="noStrike" dirty="0">
                          <a:effectLst/>
                        </a:rPr>
                        <a:t>]GSC </a:t>
                      </a:r>
                      <a:r>
                        <a:rPr lang="zh-CN" altLang="en-US" sz="1800" u="none" strike="noStrike" dirty="0">
                          <a:effectLst/>
                        </a:rPr>
                        <a:t>食戟之灵 薙切绘里奈 手办 再版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102.75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89144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10008309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野兽王国 </a:t>
                      </a:r>
                      <a:r>
                        <a:rPr lang="en-US" sz="1800" u="none" strike="noStrike">
                          <a:effectLst/>
                        </a:rPr>
                        <a:t>Mini Egg Attack </a:t>
                      </a:r>
                      <a:r>
                        <a:rPr lang="zh-CN" altLang="en-US" sz="1800" u="none" strike="noStrike">
                          <a:effectLst/>
                        </a:rPr>
                        <a:t>漫威 死侍 </a:t>
                      </a:r>
                      <a:r>
                        <a:rPr lang="en-US" sz="1800" u="none" strike="noStrike">
                          <a:effectLst/>
                        </a:rPr>
                        <a:t>Q</a:t>
                      </a:r>
                      <a:r>
                        <a:rPr lang="zh-CN" altLang="en-US" sz="1800" u="none" strike="noStrike">
                          <a:effectLst/>
                        </a:rPr>
                        <a:t>版手办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89119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10004204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哔哩哔哩 </a:t>
                      </a:r>
                      <a:r>
                        <a:rPr lang="en-US" altLang="zh-CN" sz="1800" u="none" strike="noStrike">
                          <a:effectLst/>
                        </a:rPr>
                        <a:t>2233</a:t>
                      </a:r>
                      <a:r>
                        <a:rPr lang="zh-CN" altLang="en-US" sz="1800" u="none" strike="noStrike">
                          <a:effectLst/>
                        </a:rPr>
                        <a:t>娘 假两件卫衣 周边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85017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世嘉 </a:t>
                      </a:r>
                      <a:r>
                        <a:rPr lang="en-US" altLang="zh-CN" sz="1800" u="none" strike="noStrike">
                          <a:effectLst/>
                        </a:rPr>
                        <a:t>Re:</a:t>
                      </a:r>
                      <a:r>
                        <a:rPr lang="zh-CN" altLang="en-US" sz="1800" u="none" strike="noStrike">
                          <a:effectLst/>
                        </a:rPr>
                        <a:t>从零开始的异世界生活 雷姆 天使</a:t>
                      </a:r>
                      <a:r>
                        <a:rPr lang="en-US" altLang="zh-CN" sz="1800" u="none" strike="noStrike">
                          <a:effectLst/>
                        </a:rPr>
                        <a:t>Ver. </a:t>
                      </a:r>
                      <a:r>
                        <a:rPr lang="zh-CN" altLang="en-US" sz="1800" u="none" strike="noStrike">
                          <a:effectLst/>
                        </a:rPr>
                        <a:t>景品手办 再版 附特典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02147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TAITO Re：</a:t>
                      </a:r>
                      <a:r>
                        <a:rPr lang="zh-CN" altLang="en-US" sz="1800" u="none" strike="noStrike">
                          <a:effectLst/>
                        </a:rPr>
                        <a:t>从零开始的异世界生活 雷姆 景品手办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23024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10002429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BANPRESTO </a:t>
                      </a:r>
                      <a:r>
                        <a:rPr lang="zh-CN" altLang="en-US" sz="1800" u="none" strike="noStrike">
                          <a:effectLst/>
                        </a:rPr>
                        <a:t>（眼镜厂） 刀剑神域 亚丝娜 婚纱 景品手办 </a:t>
                      </a:r>
                      <a:r>
                        <a:rPr lang="en-US" altLang="zh-CN" sz="1800" u="none" strike="noStrike">
                          <a:effectLst/>
                        </a:rPr>
                        <a:t>EXQ</a:t>
                      </a:r>
                      <a:r>
                        <a:rPr lang="zh-CN" altLang="en-US" sz="1800" u="none" strike="noStrike">
                          <a:effectLst/>
                        </a:rPr>
                        <a:t>系列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99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328708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B741CAF9-440D-465C-9B6F-C00132EA4278}"/>
              </a:ext>
            </a:extLst>
          </p:cNvPr>
          <p:cNvSpPr/>
          <p:nvPr/>
        </p:nvSpPr>
        <p:spPr>
          <a:xfrm>
            <a:off x="8292188" y="2726653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72EA1D-5C46-4000-97D1-9887E1643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7921"/>
              </p:ext>
            </p:extLst>
          </p:nvPr>
        </p:nvGraphicFramePr>
        <p:xfrm>
          <a:off x="9062257" y="878231"/>
          <a:ext cx="2500086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043">
                  <a:extLst>
                    <a:ext uri="{9D8B030D-6E8A-4147-A177-3AD203B41FA5}">
                      <a16:colId xmlns:a16="http://schemas.microsoft.com/office/drawing/2014/main" val="1433211070"/>
                    </a:ext>
                  </a:extLst>
                </a:gridCol>
                <a:gridCol w="1250043">
                  <a:extLst>
                    <a:ext uri="{9D8B030D-6E8A-4147-A177-3AD203B41FA5}">
                      <a16:colId xmlns:a16="http://schemas.microsoft.com/office/drawing/2014/main" val="864589545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销售数量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875921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713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077319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10007970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183782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594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163164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10004416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442306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10003959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405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31808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10007093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347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4254928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10007116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343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3784916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10008286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280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540979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10007195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239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4622999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10008389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253460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10005084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2271894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10008300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496043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10003671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6736008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10003053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156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910396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EB8E810-7DF8-4EB5-BEAB-313794383BAE}"/>
              </a:ext>
            </a:extLst>
          </p:cNvPr>
          <p:cNvSpPr txBox="1"/>
          <p:nvPr/>
        </p:nvSpPr>
        <p:spPr>
          <a:xfrm>
            <a:off x="8812843" y="5463612"/>
            <a:ext cx="299891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统计不同商品的销售数量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1E9403-C0F3-4840-AE2B-E3149EC116C7}"/>
              </a:ext>
            </a:extLst>
          </p:cNvPr>
          <p:cNvSpPr txBox="1"/>
          <p:nvPr/>
        </p:nvSpPr>
        <p:spPr>
          <a:xfrm>
            <a:off x="2494170" y="5463612"/>
            <a:ext cx="330838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按商品编号与商品价格统计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1013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0F5B987-2D70-4883-AF9A-2687B52DB0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2558723"/>
              </p:ext>
            </p:extLst>
          </p:nvPr>
        </p:nvGraphicFramePr>
        <p:xfrm>
          <a:off x="227578" y="735914"/>
          <a:ext cx="11736843" cy="4716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5FF033E-E878-4807-82BB-32BEB06FC608}"/>
              </a:ext>
            </a:extLst>
          </p:cNvPr>
          <p:cNvSpPr txBox="1"/>
          <p:nvPr/>
        </p:nvSpPr>
        <p:spPr>
          <a:xfrm>
            <a:off x="3470135" y="5452831"/>
            <a:ext cx="525172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日单日不同商品销量柱状图（长尾分布）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871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CF68937-9A37-4FCD-90FF-9C9025151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96902"/>
              </p:ext>
            </p:extLst>
          </p:nvPr>
        </p:nvGraphicFramePr>
        <p:xfrm>
          <a:off x="362769" y="1047410"/>
          <a:ext cx="4732564" cy="4526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4680">
                  <a:extLst>
                    <a:ext uri="{9D8B030D-6E8A-4147-A177-3AD203B41FA5}">
                      <a16:colId xmlns:a16="http://schemas.microsoft.com/office/drawing/2014/main" val="2941141681"/>
                    </a:ext>
                  </a:extLst>
                </a:gridCol>
                <a:gridCol w="2289240">
                  <a:extLst>
                    <a:ext uri="{9D8B030D-6E8A-4147-A177-3AD203B41FA5}">
                      <a16:colId xmlns:a16="http://schemas.microsoft.com/office/drawing/2014/main" val="2834582786"/>
                    </a:ext>
                  </a:extLst>
                </a:gridCol>
                <a:gridCol w="1188644">
                  <a:extLst>
                    <a:ext uri="{9D8B030D-6E8A-4147-A177-3AD203B41FA5}">
                      <a16:colId xmlns:a16="http://schemas.microsoft.com/office/drawing/2014/main" val="396454804"/>
                    </a:ext>
                  </a:extLst>
                </a:gridCol>
              </a:tblGrid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商品编号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下单时间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8524946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10002051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十六时○○分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102.75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514555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10008309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9809565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10004204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9036633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5459415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917779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10002429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5515642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179.85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965413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10000183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0294738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10004799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6572481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10004789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8099436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10004152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32556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10004416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2440035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10000708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769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156113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800" u="none" strike="noStrike">
                          <a:effectLst/>
                        </a:rPr>
                        <a:t>十五时五十九分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14.85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6251151"/>
                  </a:ext>
                </a:extLst>
              </a:tr>
            </a:tbl>
          </a:graphicData>
        </a:graphic>
      </p:graphicFrame>
      <p:sp>
        <p:nvSpPr>
          <p:cNvPr id="4" name="箭头: 右 3">
            <a:extLst>
              <a:ext uri="{FF2B5EF4-FFF2-40B4-BE49-F238E27FC236}">
                <a16:creationId xmlns:a16="http://schemas.microsoft.com/office/drawing/2014/main" id="{0577A7AB-07FF-41BE-B944-890B4BD4B342}"/>
              </a:ext>
            </a:extLst>
          </p:cNvPr>
          <p:cNvSpPr/>
          <p:nvPr/>
        </p:nvSpPr>
        <p:spPr>
          <a:xfrm>
            <a:off x="5326743" y="3068129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8A15C5-C88B-4A44-AA74-9CEB66844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312485"/>
              </p:ext>
            </p:extLst>
          </p:nvPr>
        </p:nvGraphicFramePr>
        <p:xfrm>
          <a:off x="6096000" y="1035277"/>
          <a:ext cx="5588820" cy="4526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60">
                  <a:extLst>
                    <a:ext uri="{9D8B030D-6E8A-4147-A177-3AD203B41FA5}">
                      <a16:colId xmlns:a16="http://schemas.microsoft.com/office/drawing/2014/main" val="3366257082"/>
                    </a:ext>
                  </a:extLst>
                </a:gridCol>
                <a:gridCol w="1532720">
                  <a:extLst>
                    <a:ext uri="{9D8B030D-6E8A-4147-A177-3AD203B41FA5}">
                      <a16:colId xmlns:a16="http://schemas.microsoft.com/office/drawing/2014/main" val="204502922"/>
                    </a:ext>
                  </a:extLst>
                </a:gridCol>
                <a:gridCol w="1532720">
                  <a:extLst>
                    <a:ext uri="{9D8B030D-6E8A-4147-A177-3AD203B41FA5}">
                      <a16:colId xmlns:a16="http://schemas.microsoft.com/office/drawing/2014/main" val="1897879845"/>
                    </a:ext>
                  </a:extLst>
                </a:gridCol>
                <a:gridCol w="1532720">
                  <a:extLst>
                    <a:ext uri="{9D8B030D-6E8A-4147-A177-3AD203B41FA5}">
                      <a16:colId xmlns:a16="http://schemas.microsoft.com/office/drawing/2014/main" val="3533277587"/>
                    </a:ext>
                  </a:extLst>
                </a:gridCol>
              </a:tblGrid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时间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r>
                        <a:rPr lang="zh-CN" altLang="en-US" sz="1800" u="none" strike="noStrike">
                          <a:effectLst/>
                        </a:rPr>
                        <a:t>商品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10007970</a:t>
                      </a:r>
                      <a:r>
                        <a:rPr lang="zh-CN" altLang="en-US" sz="1800" u="none" strike="noStrike">
                          <a:effectLst/>
                        </a:rPr>
                        <a:t>商品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r>
                        <a:rPr lang="zh-CN" altLang="en-US" sz="1800" u="none" strike="noStrike">
                          <a:effectLst/>
                        </a:rPr>
                        <a:t>商品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246061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5885382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3772156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3537711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6002847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407981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4528799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5457214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7051655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7336862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21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019058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0364271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38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27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5656233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12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29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30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36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415703"/>
                  </a:ext>
                </a:extLst>
              </a:tr>
              <a:tr h="3017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>
                          <a:effectLst/>
                        </a:rPr>
                        <a:t>13</a:t>
                      </a:r>
                      <a:r>
                        <a:rPr lang="zh-CN" altLang="en-US" sz="1800" u="none" strike="noStrike">
                          <a:effectLst/>
                        </a:rPr>
                        <a:t>时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45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34</a:t>
                      </a:r>
                      <a:endParaRPr lang="en-US" altLang="zh-CN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35</a:t>
                      </a:r>
                      <a:endParaRPr lang="en-US" altLang="zh-CN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170830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252B642-961C-49A6-BA01-72A6E355218E}"/>
              </a:ext>
            </a:extLst>
          </p:cNvPr>
          <p:cNvSpPr txBox="1"/>
          <p:nvPr/>
        </p:nvSpPr>
        <p:spPr>
          <a:xfrm>
            <a:off x="6740214" y="5691853"/>
            <a:ext cx="430039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不同商品一天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小时的订单数量统计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DCA923-5E30-4D80-B6D2-0C9EFE2408AD}"/>
              </a:ext>
            </a:extLst>
          </p:cNvPr>
          <p:cNvSpPr txBox="1"/>
          <p:nvPr/>
        </p:nvSpPr>
        <p:spPr>
          <a:xfrm>
            <a:off x="457964" y="5691853"/>
            <a:ext cx="454217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按商品编号、下单时间与商品价格统计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71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A2BE4A-026E-4FC7-8731-3F0C60F0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8" y="1113324"/>
            <a:ext cx="11527863" cy="37895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F41606-6C18-472A-83E0-1F8AB5C84BCC}"/>
              </a:ext>
            </a:extLst>
          </p:cNvPr>
          <p:cNvSpPr txBox="1"/>
          <p:nvPr/>
        </p:nvSpPr>
        <p:spPr>
          <a:xfrm>
            <a:off x="3528311" y="5050246"/>
            <a:ext cx="51353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不同商品一天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小时的订单数量波动折线图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157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/>
          <p:cNvSpPr/>
          <p:nvPr/>
        </p:nvSpPr>
        <p:spPr>
          <a:xfrm>
            <a:off x="193675" y="104775"/>
            <a:ext cx="61620" cy="569387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 eaLnBrk="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300" kern="0" spc="-198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上一次课后思考的答案（课后思考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C9F34B-567B-4475-9FDF-EE075243AF5D}"/>
              </a:ext>
            </a:extLst>
          </p:cNvPr>
          <p:cNvSpPr txBox="1"/>
          <p:nvPr/>
        </p:nvSpPr>
        <p:spPr>
          <a:xfrm>
            <a:off x="296896" y="4478515"/>
            <a:ext cx="11598207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用户期待已久的人气新游”、“立即下载”文案修改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：广告曝光标题出现省略号（产生歧义），需要适当修改广告标题文案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：曝光内容（视频）中可以添加“原神”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突出游戏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32EA3-5DE1-42C4-9334-E5877F48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5" y="989653"/>
            <a:ext cx="4114022" cy="2964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A12619-43AC-44FF-86DC-64DCBAE4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13" y="1074956"/>
            <a:ext cx="2824574" cy="27937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D56FD5-B3BF-4762-9E67-4859EFF47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613" y="989652"/>
            <a:ext cx="3908696" cy="2964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8D603-0622-4E4F-A4EC-1F3AFBD9C81B}"/>
              </a:ext>
            </a:extLst>
          </p:cNvPr>
          <p:cNvSpPr txBox="1"/>
          <p:nvPr/>
        </p:nvSpPr>
        <p:spPr>
          <a:xfrm>
            <a:off x="1669072" y="3857914"/>
            <a:ext cx="15046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88E822-7FC6-47A4-B43F-2C78204F6E30}"/>
              </a:ext>
            </a:extLst>
          </p:cNvPr>
          <p:cNvSpPr txBox="1"/>
          <p:nvPr/>
        </p:nvSpPr>
        <p:spPr>
          <a:xfrm>
            <a:off x="5243746" y="3857914"/>
            <a:ext cx="15046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4D14A1-4948-4554-BF3C-D784EDB1ED2F}"/>
              </a:ext>
            </a:extLst>
          </p:cNvPr>
          <p:cNvSpPr txBox="1"/>
          <p:nvPr/>
        </p:nvSpPr>
        <p:spPr>
          <a:xfrm>
            <a:off x="8915657" y="3851698"/>
            <a:ext cx="15046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广告曝光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48696900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2BC719E-C41D-46FC-B7F8-9298DDA48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48881"/>
              </p:ext>
            </p:extLst>
          </p:nvPr>
        </p:nvGraphicFramePr>
        <p:xfrm>
          <a:off x="619125" y="733085"/>
          <a:ext cx="10953749" cy="1419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735">
                  <a:extLst>
                    <a:ext uri="{9D8B030D-6E8A-4147-A177-3AD203B41FA5}">
                      <a16:colId xmlns:a16="http://schemas.microsoft.com/office/drawing/2014/main" val="2448611064"/>
                    </a:ext>
                  </a:extLst>
                </a:gridCol>
                <a:gridCol w="8494279">
                  <a:extLst>
                    <a:ext uri="{9D8B030D-6E8A-4147-A177-3AD203B41FA5}">
                      <a16:colId xmlns:a16="http://schemas.microsoft.com/office/drawing/2014/main" val="2940361597"/>
                    </a:ext>
                  </a:extLst>
                </a:gridCol>
                <a:gridCol w="1229735">
                  <a:extLst>
                    <a:ext uri="{9D8B030D-6E8A-4147-A177-3AD203B41FA5}">
                      <a16:colId xmlns:a16="http://schemas.microsoft.com/office/drawing/2014/main" val="2433192459"/>
                    </a:ext>
                  </a:extLst>
                </a:gridCol>
              </a:tblGrid>
              <a:tr h="28164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10007114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世嘉 </a:t>
                      </a:r>
                      <a:r>
                        <a:rPr lang="en-US" altLang="zh-CN" sz="1800" u="none" strike="noStrike">
                          <a:effectLst/>
                        </a:rPr>
                        <a:t>Re:</a:t>
                      </a:r>
                      <a:r>
                        <a:rPr lang="zh-CN" altLang="en-US" sz="1800" u="none" strike="noStrike">
                          <a:effectLst/>
                        </a:rPr>
                        <a:t>从零开始的异世界生活 雷姆 天使</a:t>
                      </a:r>
                      <a:r>
                        <a:rPr lang="en-US" altLang="zh-CN" sz="1800" u="none" strike="noStrike">
                          <a:effectLst/>
                        </a:rPr>
                        <a:t>Ver. </a:t>
                      </a:r>
                      <a:r>
                        <a:rPr lang="zh-CN" altLang="en-US" sz="1800" u="none" strike="noStrike">
                          <a:effectLst/>
                        </a:rPr>
                        <a:t>景品手办 再版 附特典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16.35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31950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10007970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u="none" strike="noStrike" dirty="0">
                          <a:effectLst/>
                        </a:rPr>
                        <a:t>[</a:t>
                      </a:r>
                      <a:r>
                        <a:rPr lang="zh-CN" altLang="en-US" sz="1800" u="none" strike="noStrike" dirty="0">
                          <a:effectLst/>
                        </a:rPr>
                        <a:t>追加限量</a:t>
                      </a:r>
                      <a:r>
                        <a:rPr lang="en-US" altLang="zh-CN" sz="1800" u="none" strike="noStrike" dirty="0">
                          <a:effectLst/>
                        </a:rPr>
                        <a:t>]</a:t>
                      </a:r>
                      <a:r>
                        <a:rPr lang="en-US" sz="1800" u="none" strike="noStrike" dirty="0">
                          <a:effectLst/>
                        </a:rPr>
                        <a:t>TAITO VOCALOID </a:t>
                      </a:r>
                      <a:r>
                        <a:rPr lang="zh-CN" altLang="en-US" sz="1800" u="none" strike="noStrike" dirty="0">
                          <a:effectLst/>
                        </a:rPr>
                        <a:t>初音未来 制服</a:t>
                      </a:r>
                      <a:r>
                        <a:rPr lang="en-US" sz="1800" u="none" strike="noStrike" dirty="0">
                          <a:effectLst/>
                        </a:rPr>
                        <a:t>Ver. </a:t>
                      </a:r>
                      <a:r>
                        <a:rPr lang="zh-CN" altLang="en-US" sz="1800" u="none" strike="noStrike" dirty="0">
                          <a:effectLst/>
                        </a:rPr>
                        <a:t>景品手办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5343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10008248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TAITO Re：</a:t>
                      </a:r>
                      <a:r>
                        <a:rPr lang="zh-CN" altLang="en-US" sz="1800" u="none" strike="noStrike">
                          <a:effectLst/>
                        </a:rPr>
                        <a:t>从零开始的异世界生活 雷姆 景品手办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14.85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17252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10004416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哔哩哔哩 拜年祭限定福袋 新年祈愿锦鲤 血统测试小礼包 周边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57496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10003959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哔哩哔哩 拜年祭限定福袋 新年祈愿锦鲤 血统测试 周边 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333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973668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4734EBD-505F-444B-986F-838A6300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97" y="2261963"/>
            <a:ext cx="4361543" cy="43615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2BAB03-9210-4213-8EA3-5A249FBA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57" y="2261963"/>
            <a:ext cx="2907695" cy="43615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B5A47D-22E9-4DF6-B348-E1D2BA1F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969" y="2261963"/>
            <a:ext cx="3786133" cy="38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1525F8F-AED6-45E5-A584-A610AF8C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158362"/>
              </p:ext>
            </p:extLst>
          </p:nvPr>
        </p:nvGraphicFramePr>
        <p:xfrm>
          <a:off x="243113" y="1265121"/>
          <a:ext cx="7623629" cy="3680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4386">
                  <a:extLst>
                    <a:ext uri="{9D8B030D-6E8A-4147-A177-3AD203B41FA5}">
                      <a16:colId xmlns:a16="http://schemas.microsoft.com/office/drawing/2014/main" val="3116220006"/>
                    </a:ext>
                  </a:extLst>
                </a:gridCol>
                <a:gridCol w="6629243">
                  <a:extLst>
                    <a:ext uri="{9D8B030D-6E8A-4147-A177-3AD203B41FA5}">
                      <a16:colId xmlns:a16="http://schemas.microsoft.com/office/drawing/2014/main" val="294090595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联系地址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63199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 淮南市 凤台县 肖庙村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07627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 鄂州市 鄂城区 湖北省鄂州市鄂成区庙鹅岭和尚桥</a:t>
                      </a:r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组</a:t>
                      </a:r>
                      <a:r>
                        <a:rPr lang="en-US" altLang="zh-CN" sz="1800" u="none" strike="noStrike">
                          <a:effectLst/>
                        </a:rPr>
                        <a:t>116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03852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88221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86242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2764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30419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 合肥市 包河区 合肥工业大学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54352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769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 连云港市 灌云县 美都新城 </a:t>
                      </a:r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103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08726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 上海市 浦东新区 上海市浦东新区耀华路</a:t>
                      </a:r>
                      <a:r>
                        <a:rPr lang="en-US" altLang="zh-CN" sz="1800" u="none" strike="noStrike">
                          <a:effectLst/>
                        </a:rPr>
                        <a:t>210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r>
                        <a:rPr lang="en-US" altLang="zh-CN" sz="1800" u="none" strike="noStrike">
                          <a:effectLst/>
                        </a:rPr>
                        <a:t>201</a:t>
                      </a:r>
                      <a:r>
                        <a:rPr lang="zh-CN" altLang="en-US" sz="1800" u="none" strike="noStrike">
                          <a:effectLst/>
                        </a:rPr>
                        <a:t>室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45719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 上海市 浦东新区 上海市浦东新区耀华路</a:t>
                      </a:r>
                      <a:r>
                        <a:rPr lang="en-US" altLang="zh-CN" sz="1800" u="none" strike="noStrike">
                          <a:effectLst/>
                        </a:rPr>
                        <a:t>210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r>
                        <a:rPr lang="en-US" altLang="zh-CN" sz="1800" u="none" strike="noStrike">
                          <a:effectLst/>
                        </a:rPr>
                        <a:t>201</a:t>
                      </a:r>
                      <a:r>
                        <a:rPr lang="zh-CN" altLang="en-US" sz="1800" u="none" strike="noStrike">
                          <a:effectLst/>
                        </a:rPr>
                        <a:t>室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7760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福建省 莆田市 秀屿区 埭头镇石城村山下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533558"/>
                  </a:ext>
                </a:extLst>
              </a:tr>
            </a:tbl>
          </a:graphicData>
        </a:graphic>
      </p:graphicFrame>
      <p:sp>
        <p:nvSpPr>
          <p:cNvPr id="4" name="箭头: 右 3">
            <a:extLst>
              <a:ext uri="{FF2B5EF4-FFF2-40B4-BE49-F238E27FC236}">
                <a16:creationId xmlns:a16="http://schemas.microsoft.com/office/drawing/2014/main" id="{8E37796F-C1AD-43A1-AAD3-9F3CF5700A26}"/>
              </a:ext>
            </a:extLst>
          </p:cNvPr>
          <p:cNvSpPr/>
          <p:nvPr/>
        </p:nvSpPr>
        <p:spPr>
          <a:xfrm>
            <a:off x="8157526" y="2863035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ED6CA7E-1B57-45EF-AECE-FDDEB415F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733930"/>
              </p:ext>
            </p:extLst>
          </p:nvPr>
        </p:nvGraphicFramePr>
        <p:xfrm>
          <a:off x="8986157" y="692669"/>
          <a:ext cx="2367643" cy="4825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4705">
                  <a:extLst>
                    <a:ext uri="{9D8B030D-6E8A-4147-A177-3AD203B41FA5}">
                      <a16:colId xmlns:a16="http://schemas.microsoft.com/office/drawing/2014/main" val="3785412964"/>
                    </a:ext>
                  </a:extLst>
                </a:gridCol>
                <a:gridCol w="1352938">
                  <a:extLst>
                    <a:ext uri="{9D8B030D-6E8A-4147-A177-3AD203B41FA5}">
                      <a16:colId xmlns:a16="http://schemas.microsoft.com/office/drawing/2014/main" val="3318939577"/>
                    </a:ext>
                  </a:extLst>
                </a:gridCol>
              </a:tblGrid>
              <a:tr h="2164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商品价格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地区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4422975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921858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538781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351450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3518974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8292430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512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3751586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2501674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769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4676341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8070483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184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1239209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243250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877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0895767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122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328581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333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908782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5682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99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江苏省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838048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BF96314-43B6-4B4B-994F-98EC5A950631}"/>
              </a:ext>
            </a:extLst>
          </p:cNvPr>
          <p:cNvSpPr txBox="1"/>
          <p:nvPr/>
        </p:nvSpPr>
        <p:spPr>
          <a:xfrm>
            <a:off x="2135846" y="5512263"/>
            <a:ext cx="383816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按商品价格和联系地址统计订单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C155B2-27BE-4976-98A5-3DAE861DBC9F}"/>
              </a:ext>
            </a:extLst>
          </p:cNvPr>
          <p:cNvSpPr txBox="1"/>
          <p:nvPr/>
        </p:nvSpPr>
        <p:spPr>
          <a:xfrm>
            <a:off x="8723992" y="5512263"/>
            <a:ext cx="28919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不同地区的平均客单价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083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站会员购订单数据的微观分类与分析思路</a:t>
            </a:r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8DDE172-F0B5-4049-84F1-23CFDC21D6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532363"/>
              </p:ext>
            </p:extLst>
          </p:nvPr>
        </p:nvGraphicFramePr>
        <p:xfrm>
          <a:off x="423351" y="652916"/>
          <a:ext cx="11345297" cy="477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70BF6C8-377D-4E2C-AABA-2BAD5B7B5C76}"/>
              </a:ext>
            </a:extLst>
          </p:cNvPr>
          <p:cNvSpPr txBox="1"/>
          <p:nvPr/>
        </p:nvSpPr>
        <p:spPr>
          <a:xfrm>
            <a:off x="4434409" y="5530853"/>
            <a:ext cx="332317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不同地区客单价分布柱状图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370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站会员购订单数据多表格数据的汇总与分析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DD5B0-ADC5-4266-AC24-A9EBCCCF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5810"/>
            <a:ext cx="10089676" cy="1705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A7A8FC-28A4-41E6-83B5-35BB34E8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225" y="3942657"/>
            <a:ext cx="3857625" cy="2181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53BD9F-BFF7-43D0-922D-D927E54E41CC}"/>
              </a:ext>
            </a:extLst>
          </p:cNvPr>
          <p:cNvSpPr txBox="1"/>
          <p:nvPr/>
        </p:nvSpPr>
        <p:spPr>
          <a:xfrm>
            <a:off x="4646265" y="3311708"/>
            <a:ext cx="23979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订单数据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6BBF54-16F7-4B2D-B621-1A83FC1FC2FF}"/>
              </a:ext>
            </a:extLst>
          </p:cNvPr>
          <p:cNvSpPr txBox="1"/>
          <p:nvPr/>
        </p:nvSpPr>
        <p:spPr>
          <a:xfrm>
            <a:off x="4055030" y="6123882"/>
            <a:ext cx="365601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文件中的不同工作表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3DFCD-F60F-44BB-88D4-0F7C734DB2CA}"/>
              </a:ext>
            </a:extLst>
          </p:cNvPr>
          <p:cNvSpPr txBox="1"/>
          <p:nvPr/>
        </p:nvSpPr>
        <p:spPr>
          <a:xfrm>
            <a:off x="838200" y="550406"/>
            <a:ext cx="10912929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汇总多订单表格数据后可以进行周订单波动分析、一周不同时间用户购物习惯差异分析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946497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站会员购订单数据多表格数据的汇总与分析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73DFCD-F60F-44BB-88D4-0F7C734DB2CA}"/>
              </a:ext>
            </a:extLst>
          </p:cNvPr>
          <p:cNvSpPr txBox="1"/>
          <p:nvPr/>
        </p:nvSpPr>
        <p:spPr>
          <a:xfrm>
            <a:off x="838200" y="550406"/>
            <a:ext cx="10912929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汇总多订单表格数据后可以进行周订单波动分析、一周不同时间用户购物习惯差异分析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35C0E4-A842-437C-89BC-C5EDDAF68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55601"/>
              </p:ext>
            </p:extLst>
          </p:nvPr>
        </p:nvGraphicFramePr>
        <p:xfrm>
          <a:off x="838201" y="1934819"/>
          <a:ext cx="10515598" cy="4372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900">
                  <a:extLst>
                    <a:ext uri="{9D8B030D-6E8A-4147-A177-3AD203B41FA5}">
                      <a16:colId xmlns:a16="http://schemas.microsoft.com/office/drawing/2014/main" val="1918310414"/>
                    </a:ext>
                  </a:extLst>
                </a:gridCol>
                <a:gridCol w="1393111">
                  <a:extLst>
                    <a:ext uri="{9D8B030D-6E8A-4147-A177-3AD203B41FA5}">
                      <a16:colId xmlns:a16="http://schemas.microsoft.com/office/drawing/2014/main" val="4088500067"/>
                    </a:ext>
                  </a:extLst>
                </a:gridCol>
                <a:gridCol w="1080637">
                  <a:extLst>
                    <a:ext uri="{9D8B030D-6E8A-4147-A177-3AD203B41FA5}">
                      <a16:colId xmlns:a16="http://schemas.microsoft.com/office/drawing/2014/main" val="2823983409"/>
                    </a:ext>
                  </a:extLst>
                </a:gridCol>
                <a:gridCol w="1080637">
                  <a:extLst>
                    <a:ext uri="{9D8B030D-6E8A-4147-A177-3AD203B41FA5}">
                      <a16:colId xmlns:a16="http://schemas.microsoft.com/office/drawing/2014/main" val="4245654909"/>
                    </a:ext>
                  </a:extLst>
                </a:gridCol>
                <a:gridCol w="1076297">
                  <a:extLst>
                    <a:ext uri="{9D8B030D-6E8A-4147-A177-3AD203B41FA5}">
                      <a16:colId xmlns:a16="http://schemas.microsoft.com/office/drawing/2014/main" val="2247794239"/>
                    </a:ext>
                  </a:extLst>
                </a:gridCol>
                <a:gridCol w="1080637">
                  <a:extLst>
                    <a:ext uri="{9D8B030D-6E8A-4147-A177-3AD203B41FA5}">
                      <a16:colId xmlns:a16="http://schemas.microsoft.com/office/drawing/2014/main" val="1101154471"/>
                    </a:ext>
                  </a:extLst>
                </a:gridCol>
                <a:gridCol w="1080637">
                  <a:extLst>
                    <a:ext uri="{9D8B030D-6E8A-4147-A177-3AD203B41FA5}">
                      <a16:colId xmlns:a16="http://schemas.microsoft.com/office/drawing/2014/main" val="3969731805"/>
                    </a:ext>
                  </a:extLst>
                </a:gridCol>
                <a:gridCol w="1809742">
                  <a:extLst>
                    <a:ext uri="{9D8B030D-6E8A-4147-A177-3AD203B41FA5}">
                      <a16:colId xmlns:a16="http://schemas.microsoft.com/office/drawing/2014/main" val="4094619303"/>
                    </a:ext>
                  </a:extLst>
                </a:gridCol>
              </a:tblGrid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000" u="none" strike="noStrike">
                          <a:effectLst/>
                        </a:rPr>
                        <a:t>周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星期二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星期三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星期四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星期五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星期六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星期日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7865887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7809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7597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5270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6763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307024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7691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5223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5710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5899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6106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5327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6735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367526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6377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6322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5679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6064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5157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5634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5313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265720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6528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7823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5876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6484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6336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6017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5214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1049189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...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8939198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7745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7544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6657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7658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5243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7208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6071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52399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5034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5306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6878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9367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7016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6366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5094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5212395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7960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6034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6101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8729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6479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7538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5585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942989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2000" u="none" strike="noStrike">
                          <a:effectLst/>
                        </a:rPr>
                        <a:t>53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7214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6015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6212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6750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117888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000" u="none" strike="noStrike">
                          <a:effectLst/>
                        </a:rPr>
                        <a:t>平均值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6935.57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6323.86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6159.00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7345.00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6276.29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6194.29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5825.00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7257822"/>
                  </a:ext>
                </a:extLst>
              </a:tr>
              <a:tr h="335011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000" u="none" strike="noStrike">
                          <a:effectLst/>
                        </a:rPr>
                        <a:t>加权指数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1.19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1.09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1.06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1.26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1.08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1.06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1.00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100180"/>
                  </a:ext>
                </a:extLst>
              </a:tr>
              <a:tr h="352643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2000" u="none" strike="noStrike">
                          <a:effectLst/>
                        </a:rPr>
                        <a:t>周权重指数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7.74 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675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530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站会员购订单数据针对用户属性判别的分析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981483-890A-4FAB-8A62-60CE3EE5D39C}"/>
              </a:ext>
            </a:extLst>
          </p:cNvPr>
          <p:cNvSpPr txBox="1"/>
          <p:nvPr/>
        </p:nvSpPr>
        <p:spPr>
          <a:xfrm>
            <a:off x="3824039" y="5783060"/>
            <a:ext cx="454391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站单日订单量与客单价波动变化趋势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51D66E-CA3B-47D9-93EE-B8DF2131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50" y="967363"/>
            <a:ext cx="10639699" cy="46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2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2.6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站会员购订单数据针对用户属性判别的分析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8FA18-E165-4A4E-8E0F-8E721732A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55" y="861087"/>
            <a:ext cx="10406290" cy="5135826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58A834-FB6E-4AE9-8357-E7FD71700D4A}"/>
              </a:ext>
            </a:extLst>
          </p:cNvPr>
          <p:cNvSpPr txBox="1"/>
          <p:nvPr/>
        </p:nvSpPr>
        <p:spPr>
          <a:xfrm>
            <a:off x="3145734" y="5996913"/>
            <a:ext cx="59005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亚马逊跨境电商单日订单量与客单价波动变化趋势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042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站会员购订单数据针对地区品牌渗透度判别的分析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CEEAA-E1D7-4A2E-BA2C-0195D9025802}"/>
              </a:ext>
            </a:extLst>
          </p:cNvPr>
          <p:cNvSpPr txBox="1"/>
          <p:nvPr/>
        </p:nvSpPr>
        <p:spPr>
          <a:xfrm>
            <a:off x="3827180" y="5344095"/>
            <a:ext cx="2491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按联系地址统计订单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C4F0721-2A4C-40BD-8E08-626AD5347752}"/>
              </a:ext>
            </a:extLst>
          </p:cNvPr>
          <p:cNvSpPr/>
          <p:nvPr/>
        </p:nvSpPr>
        <p:spPr>
          <a:xfrm>
            <a:off x="9128444" y="3259256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C576110-4E72-4541-AFA9-95880344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12238"/>
              </p:ext>
            </p:extLst>
          </p:nvPr>
        </p:nvGraphicFramePr>
        <p:xfrm>
          <a:off x="1324411" y="1014281"/>
          <a:ext cx="7496629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96629">
                  <a:extLst>
                    <a:ext uri="{9D8B030D-6E8A-4147-A177-3AD203B41FA5}">
                      <a16:colId xmlns:a16="http://schemas.microsoft.com/office/drawing/2014/main" val="111262329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联系地址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02881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 淮南市 凤台县 肖庙村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0077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 鄂州市 鄂城区 湖北省鄂州市鄂成区庙鹅岭和尚桥</a:t>
                      </a:r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r>
                        <a:rPr lang="zh-CN" altLang="en-US" sz="1800" u="none" strike="noStrike">
                          <a:effectLst/>
                        </a:rPr>
                        <a:t>组</a:t>
                      </a:r>
                      <a:r>
                        <a:rPr lang="en-US" altLang="zh-CN" sz="1800" u="none" strike="noStrike">
                          <a:effectLst/>
                        </a:rPr>
                        <a:t>116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8941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10031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4747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32506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 北京市 丰台区 北京市丰台区西罗园南里</a:t>
                      </a:r>
                      <a:r>
                        <a:rPr lang="en-US" altLang="zh-CN" sz="1800" u="none" strike="noStrike">
                          <a:effectLst/>
                        </a:rPr>
                        <a:t>11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r>
                        <a:rPr lang="zh-CN" altLang="en-US" sz="1800" u="none" strike="noStrike">
                          <a:effectLst/>
                        </a:rPr>
                        <a:t>单元</a:t>
                      </a:r>
                      <a:r>
                        <a:rPr lang="en-US" altLang="zh-CN" sz="1800" u="none" strike="noStrike">
                          <a:effectLst/>
                        </a:rPr>
                        <a:t>17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61975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 合肥市 包河区 合肥工业大学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775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 连云港市 灌云县 美都新城 </a:t>
                      </a:r>
                      <a:r>
                        <a:rPr lang="en-US" altLang="zh-CN" sz="1800" u="none" strike="noStrike">
                          <a:effectLst/>
                        </a:rPr>
                        <a:t>15</a:t>
                      </a:r>
                      <a:r>
                        <a:rPr lang="zh-CN" altLang="en-US" sz="1800" u="none" strike="noStrike">
                          <a:effectLst/>
                        </a:rPr>
                        <a:t>号楼</a:t>
                      </a:r>
                      <a:r>
                        <a:rPr lang="en-US" altLang="zh-CN" sz="1800" u="none" strike="noStrike">
                          <a:effectLst/>
                        </a:rPr>
                        <a:t>103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92775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 上海市 浦东新区 上海市浦东新区耀华路</a:t>
                      </a:r>
                      <a:r>
                        <a:rPr lang="en-US" altLang="zh-CN" sz="1800" u="none" strike="noStrike">
                          <a:effectLst/>
                        </a:rPr>
                        <a:t>210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r>
                        <a:rPr lang="en-US" altLang="zh-CN" sz="1800" u="none" strike="noStrike">
                          <a:effectLst/>
                        </a:rPr>
                        <a:t>201</a:t>
                      </a:r>
                      <a:r>
                        <a:rPr lang="zh-CN" altLang="en-US" sz="1800" u="none" strike="noStrike">
                          <a:effectLst/>
                        </a:rPr>
                        <a:t>室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73883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 上海市 浦东新区 上海市浦东新区耀华路</a:t>
                      </a:r>
                      <a:r>
                        <a:rPr lang="en-US" altLang="zh-CN" sz="1800" u="none" strike="noStrike">
                          <a:effectLst/>
                        </a:rPr>
                        <a:t>210</a:t>
                      </a:r>
                      <a:r>
                        <a:rPr lang="zh-CN" altLang="en-US" sz="1800" u="none" strike="noStrike">
                          <a:effectLst/>
                        </a:rPr>
                        <a:t>号</a:t>
                      </a:r>
                      <a:r>
                        <a:rPr lang="en-US" altLang="zh-CN" sz="1800" u="none" strike="noStrike">
                          <a:effectLst/>
                        </a:rPr>
                        <a:t>201</a:t>
                      </a:r>
                      <a:r>
                        <a:rPr lang="zh-CN" altLang="en-US" sz="1800" u="none" strike="noStrike">
                          <a:effectLst/>
                        </a:rPr>
                        <a:t>室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17910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 莆田市 秀屿区 埭头镇石城村山下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7906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 金华市 金东区 傅村镇都市豪园十栋一单元</a:t>
                      </a:r>
                      <a:r>
                        <a:rPr lang="en-US" altLang="zh-CN" sz="1800" u="none" strike="noStrike">
                          <a:effectLst/>
                        </a:rPr>
                        <a:t>703</a:t>
                      </a:r>
                      <a:r>
                        <a:rPr lang="zh-CN" altLang="en-US" sz="1800" u="none" strike="noStrike">
                          <a:effectLst/>
                        </a:rPr>
                        <a:t>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7336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 恩施土家族苗族自治州 恩施市 崔家坝镇水龙潭组八号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3593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湖南省 益阳市 赫山区 赫山区云雾山路梓山安置小区一栋蔚然锦和店主收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020423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E436BAA-BB9F-4E2A-98C3-A641CFB57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37199"/>
              </p:ext>
            </p:extLst>
          </p:nvPr>
        </p:nvGraphicFramePr>
        <p:xfrm>
          <a:off x="9973695" y="1014281"/>
          <a:ext cx="914400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9207788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地区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4736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9986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279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7762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8560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2849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98985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84023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7064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20693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49959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04968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74653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429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湖南省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875154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FBEB140-D6E3-44EF-AC04-C0145D51FDE5}"/>
              </a:ext>
            </a:extLst>
          </p:cNvPr>
          <p:cNvSpPr txBox="1"/>
          <p:nvPr/>
        </p:nvSpPr>
        <p:spPr>
          <a:xfrm>
            <a:off x="9348436" y="5344095"/>
            <a:ext cx="21649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级地区信息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40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站会员购订单数据针对地区品牌渗透度判别的分析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CEEAA-E1D7-4A2E-BA2C-0195D9025802}"/>
              </a:ext>
            </a:extLst>
          </p:cNvPr>
          <p:cNvSpPr txBox="1"/>
          <p:nvPr/>
        </p:nvSpPr>
        <p:spPr>
          <a:xfrm>
            <a:off x="2865454" y="5334031"/>
            <a:ext cx="222734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级地区信息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DD6745-A553-492A-AAC1-30D5BA87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53568"/>
              </p:ext>
            </p:extLst>
          </p:nvPr>
        </p:nvGraphicFramePr>
        <p:xfrm>
          <a:off x="6727580" y="1056516"/>
          <a:ext cx="2277138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021">
                  <a:extLst>
                    <a:ext uri="{9D8B030D-6E8A-4147-A177-3AD203B41FA5}">
                      <a16:colId xmlns:a16="http://schemas.microsoft.com/office/drawing/2014/main" val="155783346"/>
                    </a:ext>
                  </a:extLst>
                </a:gridCol>
                <a:gridCol w="1267117">
                  <a:extLst>
                    <a:ext uri="{9D8B030D-6E8A-4147-A177-3AD203B41FA5}">
                      <a16:colId xmlns:a16="http://schemas.microsoft.com/office/drawing/2014/main" val="2723001565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行标签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计数项</a:t>
                      </a:r>
                      <a:r>
                        <a:rPr lang="en-US" altLang="zh-CN" sz="1800" u="none" strike="noStrike">
                          <a:effectLst/>
                        </a:rPr>
                        <a:t>:</a:t>
                      </a:r>
                      <a:r>
                        <a:rPr lang="zh-CN" altLang="en-US" sz="1800" u="none" strike="noStrike">
                          <a:effectLst/>
                        </a:rPr>
                        <a:t>地区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806731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953948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003432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075670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甘肃省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825997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广东省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521841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广西壮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6616502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贵州省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155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654326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海南省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983225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河北省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230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43105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河南省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858303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黑龙江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8176788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296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659454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87891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吉林省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57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148301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D7EEF1A1-7BFB-4F08-A228-75FBE6969E91}"/>
              </a:ext>
            </a:extLst>
          </p:cNvPr>
          <p:cNvSpPr/>
          <p:nvPr/>
        </p:nvSpPr>
        <p:spPr>
          <a:xfrm>
            <a:off x="5313031" y="2936578"/>
            <a:ext cx="537847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EF38128-7C14-4424-9C25-F976AE3EA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79289"/>
              </p:ext>
            </p:extLst>
          </p:nvPr>
        </p:nvGraphicFramePr>
        <p:xfrm>
          <a:off x="3521929" y="1056516"/>
          <a:ext cx="914400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9207788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地区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54736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9986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279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7762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856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72849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98985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84023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17064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20693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49959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04968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74653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5429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湖南省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875154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8997B494-A245-4514-8ECD-8A3D87BC9632}"/>
              </a:ext>
            </a:extLst>
          </p:cNvPr>
          <p:cNvSpPr txBox="1"/>
          <p:nvPr/>
        </p:nvSpPr>
        <p:spPr>
          <a:xfrm>
            <a:off x="6620604" y="5334031"/>
            <a:ext cx="2491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统计不同地区订单数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886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站会员购订单数据针对地区品牌渗透度判别的分析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CEEAA-E1D7-4A2E-BA2C-0195D9025802}"/>
              </a:ext>
            </a:extLst>
          </p:cNvPr>
          <p:cNvSpPr txBox="1"/>
          <p:nvPr/>
        </p:nvSpPr>
        <p:spPr>
          <a:xfrm>
            <a:off x="4702925" y="5685858"/>
            <a:ext cx="278614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不同地区订单数柱状图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9A7B683-20AC-44CB-8781-E4C9B3BA1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374097"/>
              </p:ext>
            </p:extLst>
          </p:nvPr>
        </p:nvGraphicFramePr>
        <p:xfrm>
          <a:off x="247252" y="1172141"/>
          <a:ext cx="11697496" cy="451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489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8352" y="2084882"/>
            <a:ext cx="7495296" cy="26882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5719" tIns="35719" rIns="35719" bIns="35719" spcCol="38100" anchor="ctr">
            <a:spAutoFit/>
          </a:bodyPr>
          <a:lstStyle/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1.1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互联网电商平台数据分析的一般思路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1.2 bilibili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会员购平台业务背景介绍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1.3 bilibili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会员购平台相关数据介绍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  电商平台数据分析思路与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会员购介绍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站会员购订单数据针对地区品牌渗透度判别的分析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CEEAA-E1D7-4A2E-BA2C-0195D9025802}"/>
              </a:ext>
            </a:extLst>
          </p:cNvPr>
          <p:cNvSpPr txBox="1"/>
          <p:nvPr/>
        </p:nvSpPr>
        <p:spPr>
          <a:xfrm>
            <a:off x="4463440" y="5715631"/>
            <a:ext cx="326512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不同地区订单数帕累托分析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F78C79DD-3A0F-42BE-B8EB-7A6DB76A0A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94553465"/>
                  </p:ext>
                </p:extLst>
              </p:nvPr>
            </p:nvGraphicFramePr>
            <p:xfrm>
              <a:off x="310243" y="797221"/>
              <a:ext cx="11571514" cy="492140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F78C79DD-3A0F-42BE-B8EB-7A6DB76A0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243" y="797221"/>
                <a:ext cx="11571514" cy="49214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300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b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站会员购订单数据针对地区品牌渗透度判别的分析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9CEEAA-E1D7-4A2E-BA2C-0195D9025802}"/>
              </a:ext>
            </a:extLst>
          </p:cNvPr>
          <p:cNvSpPr txBox="1"/>
          <p:nvPr/>
        </p:nvSpPr>
        <p:spPr>
          <a:xfrm>
            <a:off x="1489226" y="5968567"/>
            <a:ext cx="377428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站不同地区订单从高到低排名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4295558-89A5-41FF-9CC5-505311EC7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96831"/>
              </p:ext>
            </p:extLst>
          </p:nvPr>
        </p:nvGraphicFramePr>
        <p:xfrm>
          <a:off x="2157159" y="886842"/>
          <a:ext cx="2438418" cy="5084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9">
                  <a:extLst>
                    <a:ext uri="{9D8B030D-6E8A-4147-A177-3AD203B41FA5}">
                      <a16:colId xmlns:a16="http://schemas.microsoft.com/office/drawing/2014/main" val="2909545011"/>
                    </a:ext>
                  </a:extLst>
                </a:gridCol>
                <a:gridCol w="1219209">
                  <a:extLst>
                    <a:ext uri="{9D8B030D-6E8A-4147-A177-3AD203B41FA5}">
                      <a16:colId xmlns:a16="http://schemas.microsoft.com/office/drawing/2014/main" val="4110540438"/>
                    </a:ext>
                  </a:extLst>
                </a:gridCol>
              </a:tblGrid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地区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订单数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591006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广东省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1128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6268056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江苏省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691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1787660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浙江省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573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792258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上海市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5170119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四川省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491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0918100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山东省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321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1275343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福建省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319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2930764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北京市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304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6386519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296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872854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湖南省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293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454487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河南省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289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6853928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河北省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230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6582718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广西壮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551100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重庆市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>
                          <a:effectLst/>
                        </a:rPr>
                        <a:t>228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1416098"/>
                  </a:ext>
                </a:extLst>
              </a:tr>
              <a:tr h="3177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安徽省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800" u="none" strike="noStrike" dirty="0">
                          <a:effectLst/>
                        </a:rPr>
                        <a:t>226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981524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601CD08-C627-46F6-8CD5-B4FA053B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444" y="634033"/>
            <a:ext cx="1836914" cy="5372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1E1D76-EDF9-4CF2-BFCD-B9A871E0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47" y="886842"/>
            <a:ext cx="1836914" cy="50843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00B27E-D44B-4A32-B60B-A48CFB9612D3}"/>
              </a:ext>
            </a:extLst>
          </p:cNvPr>
          <p:cNvSpPr txBox="1"/>
          <p:nvPr/>
        </p:nvSpPr>
        <p:spPr>
          <a:xfrm>
            <a:off x="6275068" y="5968567"/>
            <a:ext cx="324657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中国省市人口从高到低排名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481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60974" y="5070659"/>
            <a:ext cx="329372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电商数据分析与数据化运营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推荐书籍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A172F3-FB35-41F3-BED7-DA29EE9C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35" y="1300629"/>
            <a:ext cx="2632001" cy="34503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CB446F-333C-479E-8A31-075B02D2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06" y="1313543"/>
            <a:ext cx="2664197" cy="34503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2DBA0A-E7A5-46E2-934B-37C6B461683B}"/>
              </a:ext>
            </a:extLst>
          </p:cNvPr>
          <p:cNvSpPr txBox="1"/>
          <p:nvPr/>
        </p:nvSpPr>
        <p:spPr>
          <a:xfrm>
            <a:off x="6655340" y="5070659"/>
            <a:ext cx="382812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亚马逊跨境电商数据化运营指南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44581" y="5826216"/>
            <a:ext cx="710283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 Trends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上“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dress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”关键词在过去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年的搜索热度变化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订单数据可视化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68E7F-CFBA-4529-87D8-16D6620AA5A5}"/>
              </a:ext>
            </a:extLst>
          </p:cNvPr>
          <p:cNvSpPr txBox="1"/>
          <p:nvPr/>
        </p:nvSpPr>
        <p:spPr>
          <a:xfrm>
            <a:off x="838200" y="576020"/>
            <a:ext cx="10294257" cy="182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用户画像相对于订单数据可视化更具有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、时间维度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数据统计时间至少以季度为单位（淡旺季）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A5384C-57DE-4533-9CF6-F6408D50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2" y="2593037"/>
            <a:ext cx="11034336" cy="32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9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57920" y="5918985"/>
            <a:ext cx="23039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景品品类（中低价）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订单数据可视化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68E7F-CFBA-4529-87D8-16D6620AA5A5}"/>
              </a:ext>
            </a:extLst>
          </p:cNvPr>
          <p:cNvSpPr txBox="1"/>
          <p:nvPr/>
        </p:nvSpPr>
        <p:spPr>
          <a:xfrm>
            <a:off x="838200" y="552616"/>
            <a:ext cx="10294257" cy="182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用户画像相对于订单数据可视化更具有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、商品维度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数据统计商品至少以品类为单位（商品属性差异）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2B30C-2AAC-477C-AAF6-319599E9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4718"/>
            <a:ext cx="2171700" cy="3571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B7B880-EBA3-49BC-BB1A-767ABA57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2403293"/>
            <a:ext cx="2171701" cy="3469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AF6CEB-2D09-4BEB-BFAB-7A62DCFD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2343"/>
            <a:ext cx="2175208" cy="34690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5844FE-F651-41FA-89EA-BCC1A5E3D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1" y="2422343"/>
            <a:ext cx="2125965" cy="34500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CA35322-628A-475B-BAF1-37BA48468511}"/>
              </a:ext>
            </a:extLst>
          </p:cNvPr>
          <p:cNvSpPr txBox="1"/>
          <p:nvPr/>
        </p:nvSpPr>
        <p:spPr>
          <a:xfrm>
            <a:off x="7115721" y="5918985"/>
            <a:ext cx="23039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手办品类（中高价）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500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55225" y="5807512"/>
            <a:ext cx="228134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站主站性别分布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订单数据可视化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B68E7F-CFBA-4529-87D8-16D6620AA5A5}"/>
              </a:ext>
            </a:extLst>
          </p:cNvPr>
          <p:cNvSpPr txBox="1"/>
          <p:nvPr/>
        </p:nvSpPr>
        <p:spPr>
          <a:xfrm>
            <a:off x="838199" y="836868"/>
            <a:ext cx="10294257" cy="1822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用户画像相对于订单数据可视化更具有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、用户维度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数据统计用户至少以平台为单位（产品功能的使用局限性）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20634C7-1DE7-48AF-8B90-07892F3BE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550633"/>
              </p:ext>
            </p:extLst>
          </p:nvPr>
        </p:nvGraphicFramePr>
        <p:xfrm>
          <a:off x="1070392" y="3101959"/>
          <a:ext cx="3873627" cy="2705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0CD2931-CDDB-4162-A9C0-33FB551BF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658330"/>
              </p:ext>
            </p:extLst>
          </p:nvPr>
        </p:nvGraphicFramePr>
        <p:xfrm>
          <a:off x="5985327" y="2867995"/>
          <a:ext cx="5339571" cy="2939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9FF59B4-9CA3-4870-BFF6-33348132C822}"/>
              </a:ext>
            </a:extLst>
          </p:cNvPr>
          <p:cNvSpPr txBox="1"/>
          <p:nvPr/>
        </p:nvSpPr>
        <p:spPr>
          <a:xfrm>
            <a:off x="7303303" y="5807512"/>
            <a:ext cx="27036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站主站用户城市分布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368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53951" y="5346089"/>
            <a:ext cx="228409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电商运营实习岗位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相关岗位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5E3BC7-CEC3-4157-8432-9C5FC4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77" y="704850"/>
            <a:ext cx="11592644" cy="46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76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63665" y="5346089"/>
            <a:ext cx="286466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电商类目运营实习岗位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相关岗位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471330-E38D-4815-B45F-FD9AFC5E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18" y="688782"/>
            <a:ext cx="11585963" cy="46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01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45953" y="5384800"/>
            <a:ext cx="330009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垂类拓展产品运营实习岗位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相关岗位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80C2D-2E83-40B8-A997-C5D637AEE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8" y="745704"/>
            <a:ext cx="11887684" cy="4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10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2429" y="956553"/>
            <a:ext cx="10515600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结合今日讲解的</a:t>
            </a:r>
            <a:r>
              <a:rPr lang="en-US" altLang="zh-CN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级地区信息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的分析思路与方法，尝试对</a:t>
            </a:r>
            <a:r>
              <a:rPr lang="en-US" altLang="zh-CN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级地区信息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进行数据分析与可视化处理。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课后思考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8E7F6-07C1-4DB6-8D0A-3EEEE9CF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6" y="2218632"/>
            <a:ext cx="4619625" cy="3905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A53E07-65CC-48CB-810F-6600FA27C7D3}"/>
              </a:ext>
            </a:extLst>
          </p:cNvPr>
          <p:cNvSpPr txBox="1"/>
          <p:nvPr/>
        </p:nvSpPr>
        <p:spPr>
          <a:xfrm>
            <a:off x="5270974" y="6139986"/>
            <a:ext cx="165004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级地区信息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互联网电商平台数据分析的一般思路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9A3098-B08F-425C-B5E5-29C1D8739900}"/>
              </a:ext>
            </a:extLst>
          </p:cNvPr>
          <p:cNvSpPr txBox="1"/>
          <p:nvPr/>
        </p:nvSpPr>
        <p:spPr>
          <a:xfrm>
            <a:off x="1474371" y="1317620"/>
            <a:ext cx="313864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找出问题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分析问题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64067936-9B30-4DAB-ADF3-49F975D755FD}"/>
              </a:ext>
            </a:extLst>
          </p:cNvPr>
          <p:cNvSpPr/>
          <p:nvPr/>
        </p:nvSpPr>
        <p:spPr>
          <a:xfrm>
            <a:off x="2830083" y="2273499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06B6148-201A-4444-A33A-E3FA8827CA1D}"/>
              </a:ext>
            </a:extLst>
          </p:cNvPr>
          <p:cNvSpPr/>
          <p:nvPr/>
        </p:nvSpPr>
        <p:spPr>
          <a:xfrm>
            <a:off x="2830083" y="4228455"/>
            <a:ext cx="427217" cy="638628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B910E-41A0-4B78-8067-9C949D7C7115}"/>
              </a:ext>
            </a:extLst>
          </p:cNvPr>
          <p:cNvSpPr txBox="1"/>
          <p:nvPr/>
        </p:nvSpPr>
        <p:spPr>
          <a:xfrm>
            <a:off x="5260211" y="1317620"/>
            <a:ext cx="5732930" cy="42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诊断性分析、预测性分析、仿真模拟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数据报告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决策性分析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39535" y="891928"/>
            <a:ext cx="10912929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请使用</a:t>
            </a:r>
            <a:r>
              <a:rPr lang="en-US" altLang="zh-CN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将今日讲解的数据分析思路（数据透视表、数据可视化、数值计算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）实现，并对</a:t>
            </a:r>
            <a:r>
              <a:rPr lang="zh-CN" altLang="en-US" sz="26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双表格数据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进行统一汇总与处理。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课后思考 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82283D-2865-486D-B09D-F41D668A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61" y="2113866"/>
            <a:ext cx="10089676" cy="1705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9E6AE8-0897-41D0-8F03-FE7365A3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6" y="3950713"/>
            <a:ext cx="3857625" cy="21812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AEB1B4-1361-4663-A740-C7A5EBC65E5B}"/>
              </a:ext>
            </a:extLst>
          </p:cNvPr>
          <p:cNvSpPr txBox="1"/>
          <p:nvPr/>
        </p:nvSpPr>
        <p:spPr>
          <a:xfrm>
            <a:off x="4859226" y="3319764"/>
            <a:ext cx="23979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订单数据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E04CE-E9E2-4605-A822-FCAA327089FD}"/>
              </a:ext>
            </a:extLst>
          </p:cNvPr>
          <p:cNvSpPr txBox="1"/>
          <p:nvPr/>
        </p:nvSpPr>
        <p:spPr>
          <a:xfrm>
            <a:off x="4267991" y="6131938"/>
            <a:ext cx="365601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文件中的不同工作表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互联网电商平台数据分析的一般思路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70E0D7-1230-47C1-971F-994D09AB14A3}"/>
              </a:ext>
            </a:extLst>
          </p:cNvPr>
          <p:cNvSpPr txBox="1"/>
          <p:nvPr/>
        </p:nvSpPr>
        <p:spPr>
          <a:xfrm>
            <a:off x="1285622" y="1661144"/>
            <a:ext cx="9620756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通过计算数据的集中性特征和波动性特征以了解数据的基本情况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数值分析：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数量、平均数、极差、标准差、方差、极值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分布规律：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均匀分布、正态分布、长尾分布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可视化方法：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柱状图、条形图、散点图、饼状图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60717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互联网电商平台数据分析的一般思路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CC0298-5371-40D5-A898-E2946C7DCCBD}"/>
              </a:ext>
            </a:extLst>
          </p:cNvPr>
          <p:cNvSpPr txBox="1"/>
          <p:nvPr/>
        </p:nvSpPr>
        <p:spPr>
          <a:xfrm>
            <a:off x="1224776" y="989013"/>
            <a:ext cx="9820009" cy="12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预测性分析：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使用线性回归或逻辑回归的方法找到自变量与因变量之间的关系，并使用该关系等式预测因变量的变化。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228042-D8EA-44D7-B3CC-456201E5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26" y="2335538"/>
            <a:ext cx="4351509" cy="3323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84132A-7EFA-485C-BEBF-84D7D6E4C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7887"/>
            <a:ext cx="5172135" cy="33855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B927B2-BFC1-42AC-A834-4F96E0018557}"/>
              </a:ext>
            </a:extLst>
          </p:cNvPr>
          <p:cNvSpPr txBox="1"/>
          <p:nvPr/>
        </p:nvSpPr>
        <p:spPr>
          <a:xfrm>
            <a:off x="2772892" y="58051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B1FB5F-0B2D-4225-8869-96A73A2D8830}"/>
              </a:ext>
            </a:extLst>
          </p:cNvPr>
          <p:cNvSpPr txBox="1"/>
          <p:nvPr/>
        </p:nvSpPr>
        <p:spPr>
          <a:xfrm>
            <a:off x="8460655" y="5805130"/>
            <a:ext cx="1548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</a:p>
        </p:txBody>
      </p:sp>
    </p:spTree>
    <p:extLst>
      <p:ext uri="{BB962C8B-B14F-4D97-AF65-F5344CB8AC3E}">
        <p14:creationId xmlns:p14="http://schemas.microsoft.com/office/powerpoint/2010/main" val="2869773862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090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3902</Words>
  <Application>Microsoft Office PowerPoint</Application>
  <PresentationFormat>宽屏</PresentationFormat>
  <Paragraphs>1051</Paragraphs>
  <Slides>70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9" baseType="lpstr">
      <vt:lpstr>Helvetica Neue</vt:lpstr>
      <vt:lpstr>Source Han Sans CN Bold</vt:lpstr>
      <vt:lpstr>Source Han Sans CN Regular</vt:lpstr>
      <vt:lpstr>等线</vt:lpstr>
      <vt:lpstr>宋体</vt:lpstr>
      <vt:lpstr>微软雅黑</vt:lpstr>
      <vt:lpstr>Arial</vt:lpstr>
      <vt:lpstr>Calibri</vt:lpstr>
      <vt:lpstr>Office 主题​​</vt:lpstr>
      <vt:lpstr>互联网数据分析系列</vt:lpstr>
      <vt:lpstr>自我介绍</vt:lpstr>
      <vt:lpstr>上一次课后思考的答案（课后思考1）</vt:lpstr>
      <vt:lpstr>上一次课后思考的答案（课后思考1）</vt:lpstr>
      <vt:lpstr>上一次课后思考的答案（课后思考2）</vt:lpstr>
      <vt:lpstr>第一章  电商平台数据分析思路与bilibili会员购介绍</vt:lpstr>
      <vt:lpstr>1.1 互联网电商平台数据分析的一般思路</vt:lpstr>
      <vt:lpstr>1.1 互联网电商平台数据分析的一般思路</vt:lpstr>
      <vt:lpstr>1.1 互联网电商平台数据分析的一般思路</vt:lpstr>
      <vt:lpstr>1.1 互联网电商平台数据分析的一般思路</vt:lpstr>
      <vt:lpstr>1.2 bilibili会员购平台业务背景介绍</vt:lpstr>
      <vt:lpstr>1.2 bilibili会员购平台业务背景介绍</vt:lpstr>
      <vt:lpstr>1.2 bilibili会员购平台业务背景介绍</vt:lpstr>
      <vt:lpstr>1.3 bilibili会员购平台相关数据介绍</vt:lpstr>
      <vt:lpstr>1.3 bilibili会员购平台相关数据介绍</vt:lpstr>
      <vt:lpstr>1.3 bilibili会员购平台相关数据介绍</vt:lpstr>
      <vt:lpstr>1.3 bilibili会员购平台相关数据介绍</vt:lpstr>
      <vt:lpstr>第二章  订单数据的数据分析方法</vt:lpstr>
      <vt:lpstr>2.1 订单数据的数据分析基本思路</vt:lpstr>
      <vt:lpstr>2.2 订单分析相关Python知识点讲解</vt:lpstr>
      <vt:lpstr>2.2 订单分析相关Python知识点讲解——数据读取</vt:lpstr>
      <vt:lpstr>2.2 订单分析相关Python知识点讲解——数据读取</vt:lpstr>
      <vt:lpstr>2.2 订单分析相关Python知识点讲解——数据读取</vt:lpstr>
      <vt:lpstr>2.2 订单分析相关Python知识点讲解——数据读取</vt:lpstr>
      <vt:lpstr>2.2 订单分析相关Python知识点讲解——数据清洗</vt:lpstr>
      <vt:lpstr>2.2 订单分析相关Python知识点讲解——数据清洗</vt:lpstr>
      <vt:lpstr>2.2 订单分析相关Python知识点讲解——数据清洗</vt:lpstr>
      <vt:lpstr>2.2 订单分析相关Python知识点讲解——数据分析</vt:lpstr>
      <vt:lpstr>2.3 b站会员购订单数据的宏观分类与分析思路</vt:lpstr>
      <vt:lpstr>2.3 b站会员购订单数据的宏观分类与分析思路</vt:lpstr>
      <vt:lpstr>2.3 b站会员购订单数据的宏观分类与分析思路</vt:lpstr>
      <vt:lpstr>2.3 b站会员购订单数据的宏观分类与分析思路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2.4 b站会员购订单数据的微观分类与分析思路</vt:lpstr>
      <vt:lpstr>2.5 b站会员购订单数据多表格数据的汇总与分析</vt:lpstr>
      <vt:lpstr>2.5 b站会员购订单数据多表格数据的汇总与分析</vt:lpstr>
      <vt:lpstr>2.6 b站会员购订单数据针对用户属性判别的分析</vt:lpstr>
      <vt:lpstr>2.6 b站会员购订单数据针对用户属性判别的分析</vt:lpstr>
      <vt:lpstr>2.7 b站会员购订单数据针对地区品牌渗透度判别的分析</vt:lpstr>
      <vt:lpstr>2.7 b站会员购订单数据针对地区品牌渗透度判别的分析</vt:lpstr>
      <vt:lpstr>2.7 b站会员购订单数据针对地区品牌渗透度判别的分析</vt:lpstr>
      <vt:lpstr>2.7 b站会员购订单数据针对地区品牌渗透度判别的分析</vt:lpstr>
      <vt:lpstr>2.7 b站会员购订单数据针对地区品牌渗透度判别的分析</vt:lpstr>
      <vt:lpstr>推荐书籍</vt:lpstr>
      <vt:lpstr>订单数据可视化VS用户画像</vt:lpstr>
      <vt:lpstr>订单数据可视化VS用户画像</vt:lpstr>
      <vt:lpstr>订单数据可视化VS用户画像</vt:lpstr>
      <vt:lpstr>相关岗位</vt:lpstr>
      <vt:lpstr>相关岗位</vt:lpstr>
      <vt:lpstr>相关岗位</vt:lpstr>
      <vt:lpstr>课后思考 1</vt:lpstr>
      <vt:lpstr>课后思考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鹏飞</dc:creator>
  <cp:lastModifiedBy>叶 鹏飞</cp:lastModifiedBy>
  <cp:revision>351</cp:revision>
  <dcterms:created xsi:type="dcterms:W3CDTF">2020-11-03T10:49:00Z</dcterms:created>
  <dcterms:modified xsi:type="dcterms:W3CDTF">2020-12-23T11:22:38Z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